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430" r:id="rId2"/>
    <p:sldId id="459" r:id="rId3"/>
    <p:sldId id="470" r:id="rId4"/>
    <p:sldId id="486" r:id="rId5"/>
    <p:sldId id="471" r:id="rId6"/>
    <p:sldId id="478" r:id="rId7"/>
    <p:sldId id="256" r:id="rId8"/>
    <p:sldId id="257" r:id="rId9"/>
    <p:sldId id="258" r:id="rId10"/>
    <p:sldId id="259" r:id="rId11"/>
    <p:sldId id="260" r:id="rId12"/>
    <p:sldId id="261" r:id="rId13"/>
    <p:sldId id="262" r:id="rId14"/>
    <p:sldId id="480" r:id="rId15"/>
    <p:sldId id="487" r:id="rId16"/>
    <p:sldId id="489" r:id="rId17"/>
    <p:sldId id="490" r:id="rId18"/>
    <p:sldId id="488" r:id="rId19"/>
    <p:sldId id="481" r:id="rId20"/>
    <p:sldId id="491" r:id="rId21"/>
    <p:sldId id="482" r:id="rId22"/>
    <p:sldId id="472" r:id="rId23"/>
    <p:sldId id="473" r:id="rId24"/>
    <p:sldId id="479" r:id="rId25"/>
    <p:sldId id="484" r:id="rId26"/>
    <p:sldId id="483" r:id="rId27"/>
    <p:sldId id="485" r:id="rId28"/>
    <p:sldId id="493" r:id="rId29"/>
    <p:sldId id="494" r:id="rId3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2" autoAdjust="0"/>
  </p:normalViewPr>
  <p:slideViewPr>
    <p:cSldViewPr snapToObjects="1">
      <p:cViewPr varScale="1">
        <p:scale>
          <a:sx n="83" d="100"/>
          <a:sy n="83" d="100"/>
        </p:scale>
        <p:origin x="1459"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213868CA-DAE9-4EA7-9335-B8F5034515FB}" type="datetime1">
              <a:rPr lang="en-US" altLang="en-US"/>
              <a:pPr>
                <a:defRPr/>
              </a:pPr>
              <a:t>2/11/2022</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892677-7964-4DFC-9017-B0A0416FA9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12FA6645-CBAC-4EFD-B0C7-31A86B094BD8}" type="datetime1">
              <a:rPr lang="en-US" altLang="en-US"/>
              <a:pPr>
                <a:defRPr/>
              </a:pPr>
              <a:t>2/11/2022</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AAC91F-DA77-46F0-AB00-FA37D8FCB8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a:t>
            </a:fld>
            <a:endParaRPr lang="en-US"/>
          </a:p>
        </p:txBody>
      </p:sp>
    </p:spTree>
    <p:extLst>
      <p:ext uri="{BB962C8B-B14F-4D97-AF65-F5344CB8AC3E}">
        <p14:creationId xmlns:p14="http://schemas.microsoft.com/office/powerpoint/2010/main" val="82016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8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66588C1-9077-48FD-99DF-89535B58B221}"/>
              </a:ext>
            </a:extLst>
          </p:cNvPr>
          <p:cNvSpPr>
            <a:spLocks noGrp="1"/>
          </p:cNvSpPr>
          <p:nvPr>
            <p:ph type="sldNum" sz="quarter" idx="10"/>
          </p:nvPr>
        </p:nvSpPr>
        <p:spPr>
          <a:xfrm>
            <a:off x="3724275" y="6351588"/>
            <a:ext cx="21336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fontAlgn="auto" hangingPunct="1">
              <a:spcBef>
                <a:spcPts val="0"/>
              </a:spcBef>
              <a:spcAft>
                <a:spcPts val="0"/>
              </a:spcAft>
              <a:defRPr sz="1400">
                <a:solidFill>
                  <a:prstClr val="black"/>
                </a:solidFill>
                <a:latin typeface="Arial" panose="020B0604020202020204" pitchFamily="34" charset="0"/>
                <a:ea typeface="+mn-ea"/>
                <a:cs typeface="Arial" panose="020B0604020202020204" pitchFamily="34" charset="0"/>
              </a:defRPr>
            </a:lvl1pPr>
          </a:lstStyle>
          <a:p>
            <a:pPr>
              <a:defRPr/>
            </a:pPr>
            <a:fld id="{33F2D1E7-4889-4910-B210-695418BE5AFD}" type="slidenum">
              <a:rPr lang="en-US" altLang="en-US"/>
              <a:pPr>
                <a:defRPr/>
              </a:pPr>
              <a:t>‹#›</a:t>
            </a:fld>
            <a:endParaRPr lang="en-US" altLang="en-US"/>
          </a:p>
        </p:txBody>
      </p:sp>
    </p:spTree>
    <p:extLst>
      <p:ext uri="{BB962C8B-B14F-4D97-AF65-F5344CB8AC3E}">
        <p14:creationId xmlns:p14="http://schemas.microsoft.com/office/powerpoint/2010/main" val="1449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E66588C1-9077-48FD-99DF-89535B58B221}"/>
              </a:ext>
            </a:extLst>
          </p:cNvPr>
          <p:cNvSpPr>
            <a:spLocks noGrp="1"/>
          </p:cNvSpPr>
          <p:nvPr>
            <p:ph type="sldNum" sz="quarter" idx="10"/>
          </p:nvPr>
        </p:nvSpPr>
        <p:spPr>
          <a:xfrm>
            <a:off x="3724275" y="6351588"/>
            <a:ext cx="21336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fontAlgn="auto" hangingPunct="1">
              <a:spcBef>
                <a:spcPts val="0"/>
              </a:spcBef>
              <a:spcAft>
                <a:spcPts val="0"/>
              </a:spcAft>
              <a:defRPr sz="1400">
                <a:solidFill>
                  <a:prstClr val="black"/>
                </a:solidFill>
                <a:latin typeface="Arial" panose="020B0604020202020204" pitchFamily="34" charset="0"/>
                <a:ea typeface="+mn-ea"/>
                <a:cs typeface="Arial" panose="020B0604020202020204" pitchFamily="34" charset="0"/>
              </a:defRPr>
            </a:lvl1pPr>
          </a:lstStyle>
          <a:p>
            <a:pPr>
              <a:defRPr/>
            </a:pPr>
            <a:fld id="{E231F5D7-8662-494B-859D-BC75C9A387F3}" type="slidenum">
              <a:rPr lang="en-US" altLang="en-US"/>
              <a:pPr>
                <a:defRPr/>
              </a:pPr>
              <a:t>‹#›</a:t>
            </a:fld>
            <a:endParaRPr lang="en-US" altLang="en-US"/>
          </a:p>
        </p:txBody>
      </p:sp>
    </p:spTree>
    <p:extLst>
      <p:ext uri="{BB962C8B-B14F-4D97-AF65-F5344CB8AC3E}">
        <p14:creationId xmlns:p14="http://schemas.microsoft.com/office/powerpoint/2010/main" val="78570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96049-9D88-4364-A6E9-3E38065C50BF}"/>
              </a:ext>
            </a:extLst>
          </p:cNvPr>
          <p:cNvSpPr>
            <a:spLocks noGrp="1"/>
          </p:cNvSpPr>
          <p:nvPr>
            <p:ph type="dt" sz="half" idx="10"/>
          </p:nvPr>
        </p:nvSpPr>
        <p:spPr/>
        <p:txBody>
          <a:bodyPr/>
          <a:lstStyle/>
          <a:p>
            <a:fld id="{1558AD6F-F97A-4CD5-8CC1-09CBC680ACE5}" type="datetimeFigureOut">
              <a:rPr lang="en-GB" smtClean="0"/>
              <a:t>11/02/2022</a:t>
            </a:fld>
            <a:endParaRPr lang="en-GB"/>
          </a:p>
        </p:txBody>
      </p:sp>
      <p:sp>
        <p:nvSpPr>
          <p:cNvPr id="3" name="Footer Placeholder 2">
            <a:extLst>
              <a:ext uri="{FF2B5EF4-FFF2-40B4-BE49-F238E27FC236}">
                <a16:creationId xmlns:a16="http://schemas.microsoft.com/office/drawing/2014/main" id="{4FBC192D-CFA0-4C65-B589-4E918F6E1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505144-0C5C-4F8C-8E00-482D4026D389}"/>
              </a:ext>
            </a:extLst>
          </p:cNvPr>
          <p:cNvSpPr>
            <a:spLocks noGrp="1"/>
          </p:cNvSpPr>
          <p:nvPr>
            <p:ph type="sldNum" sz="quarter" idx="12"/>
          </p:nvPr>
        </p:nvSpPr>
        <p:spPr/>
        <p:txBody>
          <a:bodyPr/>
          <a:lstStyle/>
          <a:p>
            <a:fld id="{AB242170-2C6C-4688-8E3E-9E56A600B3D1}" type="slidenum">
              <a:rPr lang="en-GB" smtClean="0"/>
              <a:t>‹#›</a:t>
            </a:fld>
            <a:endParaRPr lang="en-GB"/>
          </a:p>
        </p:txBody>
      </p:sp>
    </p:spTree>
    <p:extLst>
      <p:ext uri="{BB962C8B-B14F-4D97-AF65-F5344CB8AC3E}">
        <p14:creationId xmlns:p14="http://schemas.microsoft.com/office/powerpoint/2010/main" val="1463143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2665413"/>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699" r:id="rId4"/>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209800"/>
            <a:ext cx="9144000" cy="1676400"/>
          </a:xfrm>
          <a:solidFill>
            <a:schemeClr val="bg1">
              <a:lumMod val="75000"/>
            </a:schemeClr>
          </a:solidFill>
        </p:spPr>
        <p:txBody>
          <a:bodyPr/>
          <a:lstStyle/>
          <a:p>
            <a:pPr eaLnBrk="1" hangingPunct="1">
              <a:defRPr/>
            </a:pPr>
            <a:r>
              <a:rPr lang="en-GB" sz="1800" b="1" dirty="0">
                <a:solidFill>
                  <a:srgbClr val="000000"/>
                </a:solidFill>
                <a:effectLst/>
                <a:latin typeface="Arial" panose="020B0604020202020204" pitchFamily="34" charset="0"/>
                <a:ea typeface="Times New Roman" panose="02020603050405020304" pitchFamily="18" charset="0"/>
              </a:rPr>
              <a:t>CLASSIFICATION OF SIGNIFICANT WATER RESOURCES AND DETERMINATION OF RESOURCE QUALITY OBJECTIVES FOR WATER RESOURCES IN THE USUTU TO MHLATHUZE CATCHMENTS </a:t>
            </a:r>
            <a:r>
              <a:rPr lang="en-US" altLang="en-US" sz="1800" b="1" dirty="0"/>
              <a:t>(WP11387)</a:t>
            </a:r>
            <a:r>
              <a:rPr lang="en-US" sz="1800" b="1" dirty="0">
                <a:latin typeface="+mj-lt"/>
              </a:rPr>
              <a:t/>
            </a:r>
            <a:br>
              <a:rPr lang="en-US" sz="1800" b="1" dirty="0">
                <a:latin typeface="+mj-lt"/>
              </a:rPr>
            </a:br>
            <a:r>
              <a:rPr lang="en-US" sz="1800" b="1" dirty="0">
                <a:latin typeface="+mj-lt"/>
              </a:rPr>
              <a:t/>
            </a:r>
            <a:br>
              <a:rPr lang="en-US" sz="1800" b="1" dirty="0">
                <a:latin typeface="+mj-lt"/>
              </a:rPr>
            </a:br>
            <a:endParaRPr lang="en-US" sz="1800" b="1" dirty="0">
              <a:latin typeface="+mj-lt"/>
            </a:endParaRPr>
          </a:p>
        </p:txBody>
      </p:sp>
      <p:sp>
        <p:nvSpPr>
          <p:cNvPr id="3" name="Subtitle 2"/>
          <p:cNvSpPr>
            <a:spLocks noGrp="1"/>
          </p:cNvSpPr>
          <p:nvPr>
            <p:ph type="subTitle" idx="1"/>
          </p:nvPr>
        </p:nvSpPr>
        <p:spPr/>
        <p:txBody>
          <a:bodyPr/>
          <a:lstStyle/>
          <a:p>
            <a:r>
              <a:rPr lang="en-US" sz="1400" b="1" dirty="0">
                <a:solidFill>
                  <a:srgbClr val="FFFF00"/>
                </a:solidFill>
              </a:rPr>
              <a:t>Study Inception Meeting</a:t>
            </a:r>
          </a:p>
          <a:p>
            <a:r>
              <a:rPr lang="en-ZA" sz="1400" b="1" dirty="0">
                <a:solidFill>
                  <a:srgbClr val="FFFF00"/>
                </a:solidFill>
                <a:latin typeface="Gill Snas" charset="0"/>
                <a:cs typeface="Gill Snas" charset="0"/>
              </a:rPr>
              <a:t>11 February 2022</a:t>
            </a:r>
            <a:endParaRPr lang="en-US" sz="1400" b="1" dirty="0">
              <a:solidFill>
                <a:srgbClr val="FFFF00"/>
              </a:solidFill>
              <a:latin typeface="Gill Snas" charset="0"/>
              <a:cs typeface="Gill Snas" charset="0"/>
            </a:endParaRPr>
          </a:p>
        </p:txBody>
      </p:sp>
      <p:sp>
        <p:nvSpPr>
          <p:cNvPr id="5" name="Slide Number Placeholder 4"/>
          <p:cNvSpPr>
            <a:spLocks noGrp="1"/>
          </p:cNvSpPr>
          <p:nvPr>
            <p:ph type="sldNum" sz="quarter" idx="4294967295"/>
          </p:nvPr>
        </p:nvSpPr>
        <p:spPr/>
        <p:txBody>
          <a:bodyPr/>
          <a:lstStyle/>
          <a:p>
            <a:pPr>
              <a:defRPr/>
            </a:pPr>
            <a:fld id="{51217295-DBCE-4F0B-B883-1C9DE8418815}" type="slidenum">
              <a:rPr lang="en-US" smtClean="0"/>
              <a:pPr>
                <a:defRPr/>
              </a:pPr>
              <a:t>1</a:t>
            </a:fld>
            <a:endParaRPr lang="en-US" dirty="0"/>
          </a:p>
        </p:txBody>
      </p:sp>
    </p:spTree>
    <p:extLst>
      <p:ext uri="{BB962C8B-B14F-4D97-AF65-F5344CB8AC3E}">
        <p14:creationId xmlns:p14="http://schemas.microsoft.com/office/powerpoint/2010/main" val="85753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1523171" y="53235"/>
            <a:ext cx="6097657" cy="415498"/>
          </a:xfrm>
          <a:prstGeom prst="rect">
            <a:avLst/>
          </a:prstGeom>
          <a:noFill/>
        </p:spPr>
        <p:txBody>
          <a:bodyPr wrap="square" rtlCol="0">
            <a:spAutoFit/>
          </a:bodyPr>
          <a:lstStyle/>
          <a:p>
            <a:pPr algn="ctr"/>
            <a:r>
              <a:rPr lang="en-ZA" sz="2100" b="1" dirty="0">
                <a:cs typeface="Arial" panose="020B0604020202020204" pitchFamily="34" charset="0"/>
              </a:rPr>
              <a:t>STEP 3: BHN and EWR</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209047" y="609600"/>
            <a:ext cx="8839200" cy="5262979"/>
          </a:xfrm>
          <a:prstGeom prst="rect">
            <a:avLst/>
          </a:prstGeom>
          <a:noFill/>
        </p:spPr>
        <p:txBody>
          <a:bodyPr wrap="square" rtlCol="0">
            <a:spAutoFit/>
          </a:bodyPr>
          <a:lstStyle/>
          <a:p>
            <a:pPr marL="342900" indent="-342900">
              <a:buFont typeface="Wingdings" panose="05000000000000000000" pitchFamily="2" charset="2"/>
              <a:buChar char="§"/>
            </a:pPr>
            <a:r>
              <a:rPr lang="en-ZA" sz="2100" dirty="0">
                <a:solidFill>
                  <a:schemeClr val="accent5">
                    <a:lumMod val="50000"/>
                  </a:schemeClr>
                </a:solidFill>
              </a:rPr>
              <a:t>What are the discharge and quality required to achieve a certain ecological state in rivers, wetlands, and estuaries?</a:t>
            </a:r>
          </a:p>
          <a:p>
            <a:pPr marL="342900" indent="-342900">
              <a:buFont typeface="Wingdings" panose="05000000000000000000" pitchFamily="2" charset="2"/>
              <a:buChar char="§"/>
            </a:pPr>
            <a:r>
              <a:rPr lang="en-ZA" sz="2100" dirty="0">
                <a:solidFill>
                  <a:schemeClr val="accent5">
                    <a:lumMod val="50000"/>
                  </a:schemeClr>
                </a:solidFill>
              </a:rPr>
              <a:t>How many persons do not have access to piped water or water from boreholes? Calculate a range of basic human needs allocations.</a:t>
            </a:r>
          </a:p>
          <a:p>
            <a:endParaRPr lang="en-ZA" sz="2100" dirty="0"/>
          </a:p>
          <a:p>
            <a:r>
              <a:rPr lang="en-ZA" sz="2100" b="1" dirty="0"/>
              <a:t>EWRs: </a:t>
            </a:r>
          </a:p>
          <a:p>
            <a:endParaRPr lang="en-ZA" sz="2100" dirty="0"/>
          </a:p>
          <a:p>
            <a:pPr marL="214313" indent="-214313">
              <a:buFont typeface="Wingdings" panose="05000000000000000000" pitchFamily="2" charset="2"/>
              <a:buChar char="q"/>
            </a:pPr>
            <a:r>
              <a:rPr lang="en-ZA" sz="2100" dirty="0"/>
              <a:t> Reserve study undertaken (2014) in preparation for Classification.</a:t>
            </a:r>
          </a:p>
          <a:p>
            <a:pPr marL="214313" indent="-214313">
              <a:buFont typeface="Wingdings" panose="05000000000000000000" pitchFamily="2" charset="2"/>
              <a:buChar char="q"/>
            </a:pPr>
            <a:r>
              <a:rPr lang="en-ZA" sz="2100" dirty="0"/>
              <a:t>Results (8 EWR sites) will be used and adjustments made where required – recalculate EWRs using the accepted DWS hydrology. </a:t>
            </a:r>
            <a:r>
              <a:rPr lang="en-ZA" sz="2100" dirty="0" err="1"/>
              <a:t>Ecostatus</a:t>
            </a:r>
            <a:r>
              <a:rPr lang="en-ZA" sz="2100" dirty="0"/>
              <a:t> models will be run or reviewed pending availability.</a:t>
            </a:r>
          </a:p>
          <a:p>
            <a:pPr marL="214313" indent="-214313">
              <a:buFont typeface="Wingdings" panose="05000000000000000000" pitchFamily="2" charset="2"/>
              <a:buChar char="q"/>
            </a:pPr>
            <a:r>
              <a:rPr lang="en-ZA" sz="2100" dirty="0"/>
              <a:t> Desktop model will be used to provide desktop estimates for RUs not represented by EWRs.</a:t>
            </a:r>
          </a:p>
          <a:p>
            <a:pPr marL="214313" indent="-214313">
              <a:buFont typeface="Wingdings" panose="05000000000000000000" pitchFamily="2" charset="2"/>
              <a:buChar char="q"/>
            </a:pPr>
            <a:r>
              <a:rPr lang="en-ZA" sz="2100" dirty="0"/>
              <a:t>Estuaries and wetlands will also use results from previous studies and reviewed where required.  </a:t>
            </a:r>
          </a:p>
          <a:p>
            <a:pPr marL="214313" indent="-214313">
              <a:buFont typeface="Wingdings" panose="05000000000000000000" pitchFamily="2" charset="2"/>
              <a:buChar char="q"/>
            </a:pPr>
            <a:r>
              <a:rPr lang="en-ZA" sz="2100" dirty="0"/>
              <a:t>Results provided as EWR rules – the required format</a:t>
            </a:r>
          </a:p>
        </p:txBody>
      </p:sp>
    </p:spTree>
    <p:extLst>
      <p:ext uri="{BB962C8B-B14F-4D97-AF65-F5344CB8AC3E}">
        <p14:creationId xmlns:p14="http://schemas.microsoft.com/office/powerpoint/2010/main" val="60782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459429" y="76200"/>
            <a:ext cx="8274326" cy="738664"/>
          </a:xfrm>
          <a:prstGeom prst="rect">
            <a:avLst/>
          </a:prstGeom>
          <a:noFill/>
        </p:spPr>
        <p:txBody>
          <a:bodyPr wrap="square" rtlCol="0">
            <a:spAutoFit/>
          </a:bodyPr>
          <a:lstStyle/>
          <a:p>
            <a:pPr algn="ctr"/>
            <a:r>
              <a:rPr lang="en-ZA" sz="2100" b="1" dirty="0">
                <a:cs typeface="Arial" panose="020B0604020202020204" pitchFamily="34" charset="0"/>
              </a:rPr>
              <a:t>STEP 4 &amp; 5: Operational scenarios, consequences, proposed Classes and TECs for the catchment configuration.</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152400" y="1143000"/>
            <a:ext cx="8991599" cy="4893647"/>
          </a:xfrm>
          <a:prstGeom prst="rect">
            <a:avLst/>
          </a:prstGeom>
          <a:noFill/>
        </p:spPr>
        <p:txBody>
          <a:bodyPr wrap="square" rtlCol="0">
            <a:spAutoFit/>
          </a:bodyPr>
          <a:lstStyle/>
          <a:p>
            <a:pPr marL="342900" indent="-342900">
              <a:buFont typeface="Wingdings" panose="05000000000000000000" pitchFamily="2" charset="2"/>
              <a:buChar char="§"/>
            </a:pPr>
            <a:r>
              <a:rPr lang="en-ZA" dirty="0">
                <a:solidFill>
                  <a:schemeClr val="accent5">
                    <a:lumMod val="50000"/>
                  </a:schemeClr>
                </a:solidFill>
              </a:rPr>
              <a:t>What future water resource developments or related developments are in the pipeline that could effect the status quo?</a:t>
            </a:r>
          </a:p>
          <a:p>
            <a:pPr marL="342900" indent="-342900">
              <a:buFont typeface="Wingdings" panose="05000000000000000000" pitchFamily="2" charset="2"/>
              <a:buChar char="§"/>
            </a:pPr>
            <a:r>
              <a:rPr lang="en-ZA" dirty="0">
                <a:solidFill>
                  <a:schemeClr val="accent5">
                    <a:lumMod val="50000"/>
                  </a:schemeClr>
                </a:solidFill>
              </a:rPr>
              <a:t>How will it effect the status quo?</a:t>
            </a:r>
          </a:p>
          <a:p>
            <a:pPr marL="342900" indent="-342900">
              <a:buFont typeface="Wingdings" panose="05000000000000000000" pitchFamily="2" charset="2"/>
              <a:buChar char="§"/>
            </a:pPr>
            <a:r>
              <a:rPr lang="en-ZA" dirty="0">
                <a:solidFill>
                  <a:schemeClr val="accent5">
                    <a:lumMod val="50000"/>
                  </a:schemeClr>
                </a:solidFill>
              </a:rPr>
              <a:t>How do we manage (operate) our water resources to balance use considering socio-economic and other implications and the impact on our environment?</a:t>
            </a:r>
          </a:p>
          <a:p>
            <a:pPr marL="342900" indent="-342900">
              <a:buFont typeface="Wingdings" panose="05000000000000000000" pitchFamily="2" charset="2"/>
              <a:buChar char="§"/>
            </a:pPr>
            <a:r>
              <a:rPr lang="en-ZA" dirty="0">
                <a:solidFill>
                  <a:schemeClr val="accent5">
                    <a:lumMod val="50000"/>
                  </a:schemeClr>
                </a:solidFill>
              </a:rPr>
              <a:t>How do we manage our current water resources to possibly reach an improvement in the environmental / ecological status in certain areas if required?</a:t>
            </a:r>
          </a:p>
          <a:p>
            <a:pPr marL="342900" indent="-342900">
              <a:buFont typeface="Wingdings" panose="05000000000000000000" pitchFamily="2" charset="2"/>
              <a:buChar char="§"/>
            </a:pPr>
            <a:r>
              <a:rPr lang="en-ZA" dirty="0">
                <a:solidFill>
                  <a:schemeClr val="accent5">
                    <a:lumMod val="50000"/>
                  </a:schemeClr>
                </a:solidFill>
              </a:rPr>
              <a:t>Which of these scenarios are acceptable for Classification?</a:t>
            </a:r>
          </a:p>
          <a:p>
            <a:pPr marL="342900" indent="-342900">
              <a:buFont typeface="Wingdings" panose="05000000000000000000" pitchFamily="2" charset="2"/>
              <a:buChar char="§"/>
            </a:pPr>
            <a:r>
              <a:rPr lang="en-ZA" dirty="0">
                <a:solidFill>
                  <a:schemeClr val="accent5">
                    <a:lumMod val="50000"/>
                  </a:schemeClr>
                </a:solidFill>
              </a:rPr>
              <a:t>What are the Target Ecological Categories associated with the accepted scenario?</a:t>
            </a:r>
            <a:endParaRPr lang="en-ZA" dirty="0"/>
          </a:p>
        </p:txBody>
      </p:sp>
    </p:spTree>
    <p:extLst>
      <p:ext uri="{BB962C8B-B14F-4D97-AF65-F5344CB8AC3E}">
        <p14:creationId xmlns:p14="http://schemas.microsoft.com/office/powerpoint/2010/main" val="390867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1165653" y="18372"/>
            <a:ext cx="6862970" cy="415498"/>
          </a:xfrm>
          <a:prstGeom prst="rect">
            <a:avLst/>
          </a:prstGeom>
          <a:noFill/>
        </p:spPr>
        <p:txBody>
          <a:bodyPr wrap="square" rtlCol="0">
            <a:spAutoFit/>
          </a:bodyPr>
          <a:lstStyle/>
          <a:p>
            <a:pPr algn="ctr"/>
            <a:r>
              <a:rPr lang="en-ZA" sz="2100" b="1" dirty="0">
                <a:cs typeface="Arial" panose="020B0604020202020204" pitchFamily="34" charset="0"/>
              </a:rPr>
              <a:t>STEP 4 &amp; 5</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76200" y="685800"/>
            <a:ext cx="8915399" cy="5262979"/>
          </a:xfrm>
          <a:prstGeom prst="rect">
            <a:avLst/>
          </a:prstGeom>
          <a:noFill/>
        </p:spPr>
        <p:txBody>
          <a:bodyPr wrap="square" rtlCol="0">
            <a:spAutoFit/>
          </a:bodyPr>
          <a:lstStyle/>
          <a:p>
            <a:pPr marL="342900" indent="-342900">
              <a:buFont typeface="Wingdings" panose="05000000000000000000" pitchFamily="2" charset="2"/>
              <a:buChar char="q"/>
            </a:pPr>
            <a:r>
              <a:rPr lang="en-ZA" dirty="0"/>
              <a:t>Identify a range of scenarios in those systems where one has detailed EWR information available.</a:t>
            </a:r>
          </a:p>
          <a:p>
            <a:pPr marL="342900" indent="-342900">
              <a:buFont typeface="Wingdings" panose="05000000000000000000" pitchFamily="2" charset="2"/>
              <a:buChar char="q"/>
            </a:pPr>
            <a:r>
              <a:rPr lang="en-ZA" dirty="0"/>
              <a:t>Test the range with stakeholders.</a:t>
            </a:r>
          </a:p>
          <a:p>
            <a:pPr marL="342900" indent="-342900">
              <a:buFont typeface="Wingdings" panose="05000000000000000000" pitchFamily="2" charset="2"/>
              <a:buChar char="q"/>
            </a:pPr>
            <a:r>
              <a:rPr lang="en-ZA" dirty="0"/>
              <a:t>Model the scenarios and provide the consequences on state in terms of ecology, economy, socio-economics</a:t>
            </a:r>
          </a:p>
          <a:p>
            <a:pPr marL="342900" indent="-342900">
              <a:buFont typeface="Wingdings" panose="05000000000000000000" pitchFamily="2" charset="2"/>
              <a:buChar char="q"/>
            </a:pPr>
            <a:r>
              <a:rPr lang="en-ZA" dirty="0"/>
              <a:t>Attempt to develop an optimised scenario to maximise yield and have minimal impacts on socio-economics and ecology. Also to possibly improve the states where necessary.</a:t>
            </a:r>
          </a:p>
          <a:p>
            <a:pPr marL="342900" indent="-342900">
              <a:buFont typeface="Wingdings" panose="05000000000000000000" pitchFamily="2" charset="2"/>
              <a:buChar char="q"/>
            </a:pPr>
            <a:r>
              <a:rPr lang="en-ZA" dirty="0"/>
              <a:t>Present to stakeholders.</a:t>
            </a:r>
          </a:p>
          <a:p>
            <a:pPr marL="342900" indent="-342900">
              <a:buFont typeface="Wingdings" panose="05000000000000000000" pitchFamily="2" charset="2"/>
              <a:buChar char="q"/>
            </a:pPr>
            <a:r>
              <a:rPr lang="en-ZA" dirty="0"/>
              <a:t>Recommend an operational scenarios considering the implication on the ecological state.</a:t>
            </a:r>
          </a:p>
          <a:p>
            <a:pPr marL="342900" indent="-342900">
              <a:buFont typeface="Wingdings" panose="05000000000000000000" pitchFamily="2" charset="2"/>
              <a:buChar char="q"/>
            </a:pPr>
            <a:r>
              <a:rPr lang="en-ZA" dirty="0"/>
              <a:t>Provide the agreed Target Ecological Categories associated with the accepted operational scenario and prepare Classification documentation</a:t>
            </a:r>
          </a:p>
        </p:txBody>
      </p:sp>
    </p:spTree>
    <p:extLst>
      <p:ext uri="{BB962C8B-B14F-4D97-AF65-F5344CB8AC3E}">
        <p14:creationId xmlns:p14="http://schemas.microsoft.com/office/powerpoint/2010/main" val="204174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454716" y="76200"/>
            <a:ext cx="8274326" cy="415498"/>
          </a:xfrm>
          <a:prstGeom prst="rect">
            <a:avLst/>
          </a:prstGeom>
          <a:noFill/>
        </p:spPr>
        <p:txBody>
          <a:bodyPr wrap="square" rtlCol="0">
            <a:spAutoFit/>
          </a:bodyPr>
          <a:lstStyle/>
          <a:p>
            <a:pPr algn="ctr"/>
            <a:r>
              <a:rPr lang="en-ZA" sz="2100" b="1" dirty="0">
                <a:cs typeface="Arial" panose="020B0604020202020204" pitchFamily="34" charset="0"/>
              </a:rPr>
              <a:t>STEP 6: RQOs</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566695" y="838200"/>
            <a:ext cx="8051939" cy="4893647"/>
          </a:xfrm>
          <a:prstGeom prst="rect">
            <a:avLst/>
          </a:prstGeom>
          <a:noFill/>
        </p:spPr>
        <p:txBody>
          <a:bodyPr wrap="square" rtlCol="0">
            <a:spAutoFit/>
          </a:bodyPr>
          <a:lstStyle/>
          <a:p>
            <a:pPr marL="342900" indent="-342900">
              <a:buFont typeface="Wingdings" panose="05000000000000000000" pitchFamily="2" charset="2"/>
              <a:buChar char="§"/>
            </a:pPr>
            <a:r>
              <a:rPr lang="en-ZA" sz="2600" dirty="0">
                <a:solidFill>
                  <a:schemeClr val="accent5">
                    <a:lumMod val="50000"/>
                  </a:schemeClr>
                </a:solidFill>
              </a:rPr>
              <a:t>How do you determine whether you are complying to the Class and the TECs?</a:t>
            </a:r>
          </a:p>
          <a:p>
            <a:pPr marL="342900" indent="-342900">
              <a:buFont typeface="Wingdings" panose="05000000000000000000" pitchFamily="2" charset="2"/>
              <a:buChar char="§"/>
            </a:pPr>
            <a:r>
              <a:rPr lang="en-ZA" sz="2600" dirty="0">
                <a:solidFill>
                  <a:schemeClr val="accent5">
                    <a:lumMod val="50000"/>
                  </a:schemeClr>
                </a:solidFill>
              </a:rPr>
              <a:t>What do you measure to determine whether you are complying?</a:t>
            </a:r>
          </a:p>
          <a:p>
            <a:pPr marL="342900" indent="-342900">
              <a:buFont typeface="Wingdings" panose="05000000000000000000" pitchFamily="2" charset="2"/>
              <a:buChar char="§"/>
            </a:pPr>
            <a:r>
              <a:rPr lang="en-ZA" sz="2600" dirty="0">
                <a:solidFill>
                  <a:schemeClr val="accent5">
                    <a:lumMod val="50000"/>
                  </a:schemeClr>
                </a:solidFill>
              </a:rPr>
              <a:t>How do you operate/implement to determine whether you are complying.</a:t>
            </a:r>
          </a:p>
          <a:p>
            <a:endParaRPr lang="en-ZA" sz="2600" dirty="0">
              <a:solidFill>
                <a:schemeClr val="accent5">
                  <a:lumMod val="50000"/>
                </a:schemeClr>
              </a:solidFill>
            </a:endParaRPr>
          </a:p>
          <a:p>
            <a:pPr marL="342900" indent="-342900">
              <a:buFont typeface="Wingdings" panose="05000000000000000000" pitchFamily="2" charset="2"/>
              <a:buChar char="q"/>
            </a:pPr>
            <a:r>
              <a:rPr lang="en-ZA" sz="2600" dirty="0"/>
              <a:t>Define (quantify and quality) the TECs for high priority RUs in terms of RQOs.</a:t>
            </a:r>
          </a:p>
          <a:p>
            <a:pPr marL="342900" indent="-342900">
              <a:buFont typeface="Wingdings" panose="05000000000000000000" pitchFamily="2" charset="2"/>
              <a:buChar char="q"/>
            </a:pPr>
            <a:r>
              <a:rPr lang="en-ZA" sz="2600" dirty="0"/>
              <a:t>Provide a monitoring programme on how to measure.</a:t>
            </a:r>
          </a:p>
          <a:p>
            <a:pPr marL="342900" indent="-342900">
              <a:buFont typeface="Wingdings" panose="05000000000000000000" pitchFamily="2" charset="2"/>
              <a:buChar char="q"/>
            </a:pPr>
            <a:r>
              <a:rPr lang="en-ZA" sz="2600" dirty="0"/>
              <a:t>Provide input into an implementation plan.</a:t>
            </a:r>
          </a:p>
        </p:txBody>
      </p:sp>
    </p:spTree>
    <p:extLst>
      <p:ext uri="{BB962C8B-B14F-4D97-AF65-F5344CB8AC3E}">
        <p14:creationId xmlns:p14="http://schemas.microsoft.com/office/powerpoint/2010/main" val="311516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1417638"/>
            <a:ext cx="8229600" cy="1143000"/>
          </a:xfrm>
        </p:spPr>
        <p:txBody>
          <a:bodyPr/>
          <a:lstStyle/>
          <a:p>
            <a:r>
              <a:rPr lang="en-US" dirty="0"/>
              <a:t>Gap Analysis</a:t>
            </a:r>
            <a:br>
              <a:rPr lang="en-US" dirty="0"/>
            </a:br>
            <a:r>
              <a:rPr lang="en-US" dirty="0"/>
              <a:t/>
            </a:r>
            <a:br>
              <a:rPr lang="en-US" dirty="0"/>
            </a:br>
            <a:r>
              <a:rPr lang="en-US" sz="3200" dirty="0">
                <a:solidFill>
                  <a:srgbClr val="FF0000"/>
                </a:solidFill>
              </a:rPr>
              <a:t>(Chap 2 of Inception Report)</a:t>
            </a:r>
            <a:r>
              <a:rPr lang="en-US" dirty="0"/>
              <a:t/>
            </a:r>
            <a:br>
              <a:rPr lang="en-US" dirty="0"/>
            </a:br>
            <a:r>
              <a:rPr lang="en-US" dirty="0"/>
              <a:t/>
            </a:r>
            <a:br>
              <a:rPr lang="en-US" dirty="0"/>
            </a:br>
            <a:r>
              <a:rPr lang="en-US" dirty="0"/>
              <a:t>(C Seago)</a:t>
            </a:r>
            <a:endParaRPr lang="en-ZA" dirty="0"/>
          </a:p>
        </p:txBody>
      </p:sp>
    </p:spTree>
    <p:extLst>
      <p:ext uri="{BB962C8B-B14F-4D97-AF65-F5344CB8AC3E}">
        <p14:creationId xmlns:p14="http://schemas.microsoft.com/office/powerpoint/2010/main" val="349256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A227-E87F-4008-99CF-DDDB738337F5}"/>
              </a:ext>
            </a:extLst>
          </p:cNvPr>
          <p:cNvSpPr>
            <a:spLocks noGrp="1"/>
          </p:cNvSpPr>
          <p:nvPr>
            <p:ph type="title"/>
          </p:nvPr>
        </p:nvSpPr>
        <p:spPr>
          <a:xfrm>
            <a:off x="457200" y="-11513"/>
            <a:ext cx="8229600" cy="1143000"/>
          </a:xfrm>
        </p:spPr>
        <p:txBody>
          <a:bodyPr/>
          <a:lstStyle/>
          <a:p>
            <a:r>
              <a:rPr lang="en-US" dirty="0"/>
              <a:t>Hydrology &amp; Water Resources</a:t>
            </a:r>
            <a:endParaRPr lang="en-ZA" dirty="0"/>
          </a:p>
        </p:txBody>
      </p:sp>
      <p:pic>
        <p:nvPicPr>
          <p:cNvPr id="4" name="Picture 3">
            <a:extLst>
              <a:ext uri="{FF2B5EF4-FFF2-40B4-BE49-F238E27FC236}">
                <a16:creationId xmlns:a16="http://schemas.microsoft.com/office/drawing/2014/main" id="{C419FC80-98E0-4FC1-B76E-BC58FAF44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95400"/>
            <a:ext cx="4724400" cy="5153757"/>
          </a:xfrm>
          <a:prstGeom prst="rect">
            <a:avLst/>
          </a:prstGeom>
        </p:spPr>
      </p:pic>
      <p:sp>
        <p:nvSpPr>
          <p:cNvPr id="5" name="TextBox 4">
            <a:extLst>
              <a:ext uri="{FF2B5EF4-FFF2-40B4-BE49-F238E27FC236}">
                <a16:creationId xmlns:a16="http://schemas.microsoft.com/office/drawing/2014/main" id="{F3B5C354-B7EB-4B42-8A66-08362B0A397A}"/>
              </a:ext>
            </a:extLst>
          </p:cNvPr>
          <p:cNvSpPr txBox="1"/>
          <p:nvPr/>
        </p:nvSpPr>
        <p:spPr>
          <a:xfrm>
            <a:off x="157899" y="1457235"/>
            <a:ext cx="1828800" cy="1200329"/>
          </a:xfrm>
          <a:prstGeom prst="rect">
            <a:avLst/>
          </a:prstGeom>
          <a:noFill/>
        </p:spPr>
        <p:txBody>
          <a:bodyPr wrap="square" rtlCol="0">
            <a:spAutoFit/>
          </a:bodyPr>
          <a:lstStyle/>
          <a:p>
            <a:r>
              <a:rPr lang="en-US" dirty="0"/>
              <a:t>IUCMA detailed assessment</a:t>
            </a:r>
            <a:endParaRPr lang="en-ZA" dirty="0"/>
          </a:p>
        </p:txBody>
      </p:sp>
      <p:cxnSp>
        <p:nvCxnSpPr>
          <p:cNvPr id="7" name="Straight Arrow Connector 6">
            <a:extLst>
              <a:ext uri="{FF2B5EF4-FFF2-40B4-BE49-F238E27FC236}">
                <a16:creationId xmlns:a16="http://schemas.microsoft.com/office/drawing/2014/main" id="{411884FB-E0F2-4E19-B021-966DF17B693D}"/>
              </a:ext>
            </a:extLst>
          </p:cNvPr>
          <p:cNvCxnSpPr/>
          <p:nvPr/>
        </p:nvCxnSpPr>
        <p:spPr>
          <a:xfrm>
            <a:off x="1600200" y="1905000"/>
            <a:ext cx="1295400" cy="5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28B275C-6F6C-46AC-8CD7-506E2F9C2C1F}"/>
              </a:ext>
            </a:extLst>
          </p:cNvPr>
          <p:cNvCxnSpPr>
            <a:cxnSpLocks/>
          </p:cNvCxnSpPr>
          <p:nvPr/>
        </p:nvCxnSpPr>
        <p:spPr>
          <a:xfrm flipH="1">
            <a:off x="5334000" y="2438400"/>
            <a:ext cx="2400300" cy="7620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0E8038A-3763-45BF-9F45-2CD0F7948672}"/>
              </a:ext>
            </a:extLst>
          </p:cNvPr>
          <p:cNvCxnSpPr>
            <a:cxnSpLocks/>
          </p:cNvCxnSpPr>
          <p:nvPr/>
        </p:nvCxnSpPr>
        <p:spPr>
          <a:xfrm flipH="1">
            <a:off x="6057900" y="2450969"/>
            <a:ext cx="1615519" cy="9780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B0C62AF-4516-41BA-9C21-D81C4D1385BF}"/>
              </a:ext>
            </a:extLst>
          </p:cNvPr>
          <p:cNvCxnSpPr>
            <a:cxnSpLocks/>
          </p:cNvCxnSpPr>
          <p:nvPr/>
        </p:nvCxnSpPr>
        <p:spPr>
          <a:xfrm flipH="1">
            <a:off x="5890181" y="2438400"/>
            <a:ext cx="1844119" cy="17879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6D0FD5A-702F-43CE-B2A2-A4B0F46A44F5}"/>
              </a:ext>
            </a:extLst>
          </p:cNvPr>
          <p:cNvCxnSpPr>
            <a:cxnSpLocks/>
          </p:cNvCxnSpPr>
          <p:nvPr/>
        </p:nvCxnSpPr>
        <p:spPr>
          <a:xfrm flipH="1">
            <a:off x="5612090" y="2484118"/>
            <a:ext cx="2122210" cy="28596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89A7888-E415-4388-BE1E-E4BCD38C0DC1}"/>
              </a:ext>
            </a:extLst>
          </p:cNvPr>
          <p:cNvSpPr txBox="1"/>
          <p:nvPr/>
        </p:nvSpPr>
        <p:spPr>
          <a:xfrm>
            <a:off x="7734300" y="1219116"/>
            <a:ext cx="1828800" cy="2308324"/>
          </a:xfrm>
          <a:prstGeom prst="rect">
            <a:avLst/>
          </a:prstGeom>
          <a:noFill/>
        </p:spPr>
        <p:txBody>
          <a:bodyPr wrap="square" rtlCol="0">
            <a:spAutoFit/>
          </a:bodyPr>
          <a:lstStyle/>
          <a:p>
            <a:r>
              <a:rPr lang="en-US" dirty="0"/>
              <a:t>Parallel Study (Recon Strategy)</a:t>
            </a:r>
          </a:p>
          <a:p>
            <a:r>
              <a:rPr lang="en-US" dirty="0">
                <a:solidFill>
                  <a:srgbClr val="FF0000"/>
                </a:solidFill>
              </a:rPr>
              <a:t>Rainfall Data</a:t>
            </a:r>
            <a:endParaRPr lang="en-ZA" dirty="0">
              <a:solidFill>
                <a:srgbClr val="FF0000"/>
              </a:solidFill>
            </a:endParaRPr>
          </a:p>
        </p:txBody>
      </p:sp>
      <p:cxnSp>
        <p:nvCxnSpPr>
          <p:cNvPr id="17" name="Straight Arrow Connector 16">
            <a:extLst>
              <a:ext uri="{FF2B5EF4-FFF2-40B4-BE49-F238E27FC236}">
                <a16:creationId xmlns:a16="http://schemas.microsoft.com/office/drawing/2014/main" id="{6959631A-1980-4973-92F0-52129C3FD685}"/>
              </a:ext>
            </a:extLst>
          </p:cNvPr>
          <p:cNvCxnSpPr>
            <a:cxnSpLocks/>
          </p:cNvCxnSpPr>
          <p:nvPr/>
        </p:nvCxnSpPr>
        <p:spPr>
          <a:xfrm flipH="1">
            <a:off x="4990510" y="5508911"/>
            <a:ext cx="2019890" cy="2920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52A3E2F-5D7F-4C3F-9DF6-8EB822F8C4B4}"/>
              </a:ext>
            </a:extLst>
          </p:cNvPr>
          <p:cNvSpPr txBox="1"/>
          <p:nvPr/>
        </p:nvSpPr>
        <p:spPr>
          <a:xfrm>
            <a:off x="6971611" y="4160338"/>
            <a:ext cx="2081557" cy="1938992"/>
          </a:xfrm>
          <a:prstGeom prst="rect">
            <a:avLst/>
          </a:prstGeom>
          <a:noFill/>
        </p:spPr>
        <p:txBody>
          <a:bodyPr wrap="square" rtlCol="0">
            <a:spAutoFit/>
          </a:bodyPr>
          <a:lstStyle/>
          <a:p>
            <a:r>
              <a:rPr lang="en-US" sz="2000" dirty="0"/>
              <a:t>MWAAS, Compulsory Licensing</a:t>
            </a:r>
          </a:p>
          <a:p>
            <a:r>
              <a:rPr lang="en-US" sz="2000" dirty="0">
                <a:solidFill>
                  <a:srgbClr val="FF0000"/>
                </a:solidFill>
              </a:rPr>
              <a:t>Different hydrology to Reserve Study</a:t>
            </a:r>
            <a:endParaRPr lang="en-ZA" sz="2000" dirty="0">
              <a:solidFill>
                <a:srgbClr val="FF0000"/>
              </a:solidFill>
            </a:endParaRPr>
          </a:p>
        </p:txBody>
      </p:sp>
      <p:cxnSp>
        <p:nvCxnSpPr>
          <p:cNvPr id="21" name="Straight Arrow Connector 20">
            <a:extLst>
              <a:ext uri="{FF2B5EF4-FFF2-40B4-BE49-F238E27FC236}">
                <a16:creationId xmlns:a16="http://schemas.microsoft.com/office/drawing/2014/main" id="{F513273E-502E-4834-8E29-8AA9F2277263}"/>
              </a:ext>
            </a:extLst>
          </p:cNvPr>
          <p:cNvCxnSpPr>
            <a:cxnSpLocks/>
          </p:cNvCxnSpPr>
          <p:nvPr/>
        </p:nvCxnSpPr>
        <p:spPr>
          <a:xfrm flipV="1">
            <a:off x="1567796" y="2657564"/>
            <a:ext cx="2260174" cy="8894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913B2B2-C376-455C-8758-09B45674C8E8}"/>
              </a:ext>
            </a:extLst>
          </p:cNvPr>
          <p:cNvSpPr txBox="1"/>
          <p:nvPr/>
        </p:nvSpPr>
        <p:spPr>
          <a:xfrm>
            <a:off x="251381" y="3329341"/>
            <a:ext cx="1828800" cy="830997"/>
          </a:xfrm>
          <a:prstGeom prst="rect">
            <a:avLst/>
          </a:prstGeom>
          <a:noFill/>
        </p:spPr>
        <p:txBody>
          <a:bodyPr wrap="square" rtlCol="0">
            <a:spAutoFit/>
          </a:bodyPr>
          <a:lstStyle/>
          <a:p>
            <a:r>
              <a:rPr lang="en-US" dirty="0">
                <a:solidFill>
                  <a:srgbClr val="FF0000"/>
                </a:solidFill>
              </a:rPr>
              <a:t>Possible Gap</a:t>
            </a:r>
            <a:endParaRPr lang="en-ZA" dirty="0">
              <a:solidFill>
                <a:srgbClr val="FF0000"/>
              </a:solidFill>
            </a:endParaRPr>
          </a:p>
        </p:txBody>
      </p:sp>
    </p:spTree>
    <p:extLst>
      <p:ext uri="{BB962C8B-B14F-4D97-AF65-F5344CB8AC3E}">
        <p14:creationId xmlns:p14="http://schemas.microsoft.com/office/powerpoint/2010/main" val="188112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CF65-4EA5-4640-9B17-4D17871FB240}"/>
              </a:ext>
            </a:extLst>
          </p:cNvPr>
          <p:cNvSpPr>
            <a:spLocks noGrp="1"/>
          </p:cNvSpPr>
          <p:nvPr>
            <p:ph type="title"/>
          </p:nvPr>
        </p:nvSpPr>
        <p:spPr/>
        <p:txBody>
          <a:bodyPr/>
          <a:lstStyle/>
          <a:p>
            <a:r>
              <a:rPr lang="en-US" dirty="0"/>
              <a:t>River Reserve</a:t>
            </a:r>
            <a:endParaRPr lang="en-ZA" dirty="0"/>
          </a:p>
        </p:txBody>
      </p:sp>
      <p:sp>
        <p:nvSpPr>
          <p:cNvPr id="3" name="Content Placeholder 2">
            <a:extLst>
              <a:ext uri="{FF2B5EF4-FFF2-40B4-BE49-F238E27FC236}">
                <a16:creationId xmlns:a16="http://schemas.microsoft.com/office/drawing/2014/main" id="{CDBF0252-C2F1-4D5D-BD11-7698D6F03CD2}"/>
              </a:ext>
            </a:extLst>
          </p:cNvPr>
          <p:cNvSpPr>
            <a:spLocks noGrp="1"/>
          </p:cNvSpPr>
          <p:nvPr>
            <p:ph idx="1"/>
          </p:nvPr>
        </p:nvSpPr>
        <p:spPr>
          <a:xfrm>
            <a:off x="0" y="1166018"/>
            <a:ext cx="9144000" cy="4525963"/>
          </a:xfrm>
        </p:spPr>
        <p:txBody>
          <a:bodyPr/>
          <a:lstStyle/>
          <a:p>
            <a:r>
              <a:rPr lang="en-US" dirty="0" err="1"/>
              <a:t>EcoStatus</a:t>
            </a:r>
            <a:r>
              <a:rPr lang="en-US" dirty="0"/>
              <a:t> Models, not mentioned in </a:t>
            </a:r>
            <a:r>
              <a:rPr lang="en-US" dirty="0" err="1"/>
              <a:t>Ecostatus</a:t>
            </a:r>
            <a:r>
              <a:rPr lang="en-US" dirty="0"/>
              <a:t> report of Reserve Study. Unclear if used, possibly only “DRIFT” process</a:t>
            </a:r>
          </a:p>
          <a:p>
            <a:r>
              <a:rPr lang="en-US" dirty="0"/>
              <a:t>Hydrology on Black </a:t>
            </a:r>
            <a:r>
              <a:rPr lang="en-US" dirty="0" err="1"/>
              <a:t>Umfolozi</a:t>
            </a:r>
            <a:r>
              <a:rPr lang="en-US" dirty="0"/>
              <a:t> to be updated, concerns were found with previous hydrology used for reserve determination</a:t>
            </a:r>
          </a:p>
          <a:p>
            <a:r>
              <a:rPr lang="en-US" dirty="0" err="1"/>
              <a:t>Mhlathuze</a:t>
            </a:r>
            <a:r>
              <a:rPr lang="en-US" dirty="0"/>
              <a:t> EWRs done for Compulsory licensing, to be used without change  </a:t>
            </a:r>
            <a:endParaRPr lang="en-ZA" dirty="0"/>
          </a:p>
        </p:txBody>
      </p:sp>
    </p:spTree>
    <p:extLst>
      <p:ext uri="{BB962C8B-B14F-4D97-AF65-F5344CB8AC3E}">
        <p14:creationId xmlns:p14="http://schemas.microsoft.com/office/powerpoint/2010/main" val="164225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CF65-4EA5-4640-9B17-4D17871FB240}"/>
              </a:ext>
            </a:extLst>
          </p:cNvPr>
          <p:cNvSpPr>
            <a:spLocks noGrp="1"/>
          </p:cNvSpPr>
          <p:nvPr>
            <p:ph type="title"/>
          </p:nvPr>
        </p:nvSpPr>
        <p:spPr>
          <a:xfrm>
            <a:off x="467412" y="24279"/>
            <a:ext cx="8229600" cy="1143000"/>
          </a:xfrm>
        </p:spPr>
        <p:txBody>
          <a:bodyPr/>
          <a:lstStyle/>
          <a:p>
            <a:r>
              <a:rPr lang="en-US" dirty="0"/>
              <a:t>Estuary Reserve</a:t>
            </a:r>
            <a:endParaRPr lang="en-ZA" dirty="0"/>
          </a:p>
        </p:txBody>
      </p:sp>
      <p:sp>
        <p:nvSpPr>
          <p:cNvPr id="3" name="Content Placeholder 2">
            <a:extLst>
              <a:ext uri="{FF2B5EF4-FFF2-40B4-BE49-F238E27FC236}">
                <a16:creationId xmlns:a16="http://schemas.microsoft.com/office/drawing/2014/main" id="{CDBF0252-C2F1-4D5D-BD11-7698D6F03CD2}"/>
              </a:ext>
            </a:extLst>
          </p:cNvPr>
          <p:cNvSpPr>
            <a:spLocks noGrp="1"/>
          </p:cNvSpPr>
          <p:nvPr>
            <p:ph idx="1"/>
          </p:nvPr>
        </p:nvSpPr>
        <p:spPr>
          <a:xfrm>
            <a:off x="10212" y="685800"/>
            <a:ext cx="9144000" cy="4525963"/>
          </a:xfrm>
        </p:spPr>
        <p:txBody>
          <a:bodyPr/>
          <a:lstStyle/>
          <a:p>
            <a:r>
              <a:rPr lang="en-ZA" sz="1700" dirty="0">
                <a:solidFill>
                  <a:srgbClr val="000000"/>
                </a:solidFill>
                <a:effectLst/>
                <a:latin typeface="Arial" panose="020B0604020202020204" pitchFamily="34" charset="0"/>
                <a:ea typeface="Times New Roman" panose="02020603050405020304" pitchFamily="18" charset="0"/>
              </a:rPr>
              <a:t>8 of the 9 estuaries been covered in previous studies, albeit mostly at low confidence.  </a:t>
            </a:r>
          </a:p>
          <a:p>
            <a:r>
              <a:rPr lang="en-ZA" sz="1700" dirty="0">
                <a:solidFill>
                  <a:srgbClr val="000000"/>
                </a:solidFill>
                <a:effectLst/>
                <a:latin typeface="Arial" panose="020B0604020202020204" pitchFamily="34" charset="0"/>
                <a:ea typeface="Times New Roman" panose="02020603050405020304" pitchFamily="18" charset="0"/>
              </a:rPr>
              <a:t>No EWR determination has been undertaken on the </a:t>
            </a:r>
            <a:r>
              <a:rPr lang="en-ZA" sz="1700" dirty="0" err="1">
                <a:solidFill>
                  <a:srgbClr val="000000"/>
                </a:solidFill>
                <a:effectLst/>
                <a:latin typeface="Arial" panose="020B0604020202020204" pitchFamily="34" charset="0"/>
                <a:ea typeface="Times New Roman" panose="02020603050405020304" pitchFamily="18" charset="0"/>
              </a:rPr>
              <a:t>uMgobezeleni</a:t>
            </a:r>
            <a:r>
              <a:rPr lang="en-ZA" sz="1700" dirty="0">
                <a:solidFill>
                  <a:srgbClr val="000000"/>
                </a:solidFill>
                <a:effectLst/>
                <a:latin typeface="Arial" panose="020B0604020202020204" pitchFamily="34" charset="0"/>
                <a:ea typeface="Times New Roman" panose="02020603050405020304" pitchFamily="18" charset="0"/>
              </a:rPr>
              <a:t> Estuary</a:t>
            </a:r>
          </a:p>
          <a:p>
            <a:r>
              <a:rPr lang="en-ZA" sz="1700" dirty="0" err="1">
                <a:solidFill>
                  <a:srgbClr val="000000"/>
                </a:solidFill>
                <a:effectLst/>
                <a:latin typeface="Arial" panose="020B0604020202020204" pitchFamily="34" charset="0"/>
                <a:ea typeface="Times New Roman" panose="02020603050405020304" pitchFamily="18" charset="0"/>
              </a:rPr>
              <a:t>iSiyaya</a:t>
            </a:r>
            <a:r>
              <a:rPr lang="en-ZA" sz="1700" dirty="0">
                <a:solidFill>
                  <a:srgbClr val="000000"/>
                </a:solidFill>
                <a:effectLst/>
                <a:latin typeface="Arial" panose="020B0604020202020204" pitchFamily="34" charset="0"/>
                <a:ea typeface="Times New Roman" panose="02020603050405020304" pitchFamily="18" charset="0"/>
              </a:rPr>
              <a:t> (2006), </a:t>
            </a:r>
            <a:r>
              <a:rPr lang="en-ZA" sz="1700" dirty="0" err="1">
                <a:solidFill>
                  <a:srgbClr val="000000"/>
                </a:solidFill>
                <a:effectLst/>
                <a:latin typeface="Arial" panose="020B0604020202020204" pitchFamily="34" charset="0"/>
                <a:ea typeface="Times New Roman" panose="02020603050405020304" pitchFamily="18" charset="0"/>
              </a:rPr>
              <a:t>Mhlathuze</a:t>
            </a:r>
            <a:r>
              <a:rPr lang="en-ZA" sz="1700" dirty="0">
                <a:solidFill>
                  <a:srgbClr val="000000"/>
                </a:solidFill>
                <a:effectLst/>
                <a:latin typeface="Arial" panose="020B0604020202020204" pitchFamily="34" charset="0"/>
                <a:ea typeface="Times New Roman" panose="02020603050405020304" pitchFamily="18" charset="0"/>
              </a:rPr>
              <a:t> /Richards Bay (2000), and </a:t>
            </a:r>
            <a:r>
              <a:rPr lang="en-ZA" sz="1700" dirty="0" err="1">
                <a:solidFill>
                  <a:srgbClr val="000000"/>
                </a:solidFill>
                <a:effectLst/>
                <a:latin typeface="Arial" panose="020B0604020202020204" pitchFamily="34" charset="0"/>
                <a:ea typeface="Times New Roman" panose="02020603050405020304" pitchFamily="18" charset="0"/>
              </a:rPr>
              <a:t>iNhlabane</a:t>
            </a:r>
            <a:r>
              <a:rPr lang="en-ZA" sz="1700" dirty="0">
                <a:solidFill>
                  <a:srgbClr val="000000"/>
                </a:solidFill>
                <a:effectLst/>
                <a:latin typeface="Arial" panose="020B0604020202020204" pitchFamily="34" charset="0"/>
                <a:ea typeface="Times New Roman" panose="02020603050405020304" pitchFamily="18" charset="0"/>
              </a:rPr>
              <a:t> (2000) largely followed outdated methods or do not reflect current pressures on the systems. 2015 evaluation based on 2000 work</a:t>
            </a:r>
          </a:p>
          <a:p>
            <a:r>
              <a:rPr lang="en-ZA" sz="1700" dirty="0">
                <a:solidFill>
                  <a:srgbClr val="000000"/>
                </a:solidFill>
                <a:effectLst/>
                <a:latin typeface="Arial" panose="020B0604020202020204" pitchFamily="34" charset="0"/>
                <a:ea typeface="Times New Roman" panose="02020603050405020304" pitchFamily="18" charset="0"/>
              </a:rPr>
              <a:t>4 estuaries: EWRs will be re-assessed or alternatively, new EWRs will be determined.  </a:t>
            </a:r>
          </a:p>
          <a:p>
            <a:r>
              <a:rPr lang="en-ZA" sz="1700" dirty="0">
                <a:solidFill>
                  <a:srgbClr val="000000"/>
                </a:solidFill>
                <a:effectLst/>
                <a:latin typeface="Arial" panose="020B0604020202020204" pitchFamily="34" charset="0"/>
                <a:ea typeface="Times New Roman" panose="02020603050405020304" pitchFamily="18" charset="0"/>
              </a:rPr>
              <a:t>5 estuaries results from previous studies will be used in terms of the PES and REC.  However, any new operational scenarios, and associated ecological categories, will have to be re-evaluated.</a:t>
            </a:r>
          </a:p>
          <a:p>
            <a:r>
              <a:rPr lang="en-ZA" sz="1700" dirty="0">
                <a:solidFill>
                  <a:srgbClr val="000000"/>
                </a:solidFill>
                <a:effectLst/>
                <a:latin typeface="Arial" panose="020B0604020202020204" pitchFamily="34" charset="0"/>
                <a:ea typeface="Times New Roman" panose="02020603050405020304" pitchFamily="18" charset="0"/>
              </a:rPr>
              <a:t>The importance of addressing the freshwater flow requirements of the marine environment in EWR and Classification studies has been highlighted in the Framework for Operationalising Resource Directed Measures (RDM) (DWS, 2016a).  However, the TOR of this study does not mention any investigations into the marine component and is thus not included in the formal project work plan or budget.  Given the importance of freshwater flow from the </a:t>
            </a:r>
            <a:r>
              <a:rPr lang="en-ZA" sz="1700" dirty="0" err="1">
                <a:solidFill>
                  <a:srgbClr val="000000"/>
                </a:solidFill>
                <a:effectLst/>
                <a:latin typeface="Arial" panose="020B0604020202020204" pitchFamily="34" charset="0"/>
                <a:ea typeface="Times New Roman" panose="02020603050405020304" pitchFamily="18" charset="0"/>
              </a:rPr>
              <a:t>Umfolozi</a:t>
            </a:r>
            <a:r>
              <a:rPr lang="en-ZA" sz="1700" dirty="0">
                <a:solidFill>
                  <a:srgbClr val="000000"/>
                </a:solidFill>
                <a:effectLst/>
                <a:latin typeface="Arial" panose="020B0604020202020204" pitchFamily="34" charset="0"/>
                <a:ea typeface="Times New Roman" panose="02020603050405020304" pitchFamily="18" charset="0"/>
              </a:rPr>
              <a:t> (and potentially the Umlazi), it would be important to determine any riverbed dependant nearshore ecosystems in the study area.  The exclusion of this work is seen as a significant gap in the study approach.</a:t>
            </a:r>
            <a:endParaRPr lang="en-ZA" sz="1700" dirty="0"/>
          </a:p>
        </p:txBody>
      </p:sp>
    </p:spTree>
    <p:extLst>
      <p:ext uri="{BB962C8B-B14F-4D97-AF65-F5344CB8AC3E}">
        <p14:creationId xmlns:p14="http://schemas.microsoft.com/office/powerpoint/2010/main" val="208157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CF65-4EA5-4640-9B17-4D17871FB240}"/>
              </a:ext>
            </a:extLst>
          </p:cNvPr>
          <p:cNvSpPr>
            <a:spLocks noGrp="1"/>
          </p:cNvSpPr>
          <p:nvPr>
            <p:ph type="title"/>
          </p:nvPr>
        </p:nvSpPr>
        <p:spPr>
          <a:xfrm>
            <a:off x="467412" y="24279"/>
            <a:ext cx="8229600" cy="1143000"/>
          </a:xfrm>
        </p:spPr>
        <p:txBody>
          <a:bodyPr/>
          <a:lstStyle/>
          <a:p>
            <a:r>
              <a:rPr lang="en-US" dirty="0"/>
              <a:t>Wetlands</a:t>
            </a:r>
            <a:endParaRPr lang="en-ZA" dirty="0"/>
          </a:p>
        </p:txBody>
      </p:sp>
      <p:graphicFrame>
        <p:nvGraphicFramePr>
          <p:cNvPr id="6" name="Table 5">
            <a:extLst>
              <a:ext uri="{FF2B5EF4-FFF2-40B4-BE49-F238E27FC236}">
                <a16:creationId xmlns:a16="http://schemas.microsoft.com/office/drawing/2014/main" id="{7F49A68D-D857-4E50-B340-BBA9ACD76730}"/>
              </a:ext>
            </a:extLst>
          </p:cNvPr>
          <p:cNvGraphicFramePr>
            <a:graphicFrameLocks noGrp="1"/>
          </p:cNvGraphicFramePr>
          <p:nvPr>
            <p:extLst>
              <p:ext uri="{D42A27DB-BD31-4B8C-83A1-F6EECF244321}">
                <p14:modId xmlns:p14="http://schemas.microsoft.com/office/powerpoint/2010/main" val="983624151"/>
              </p:ext>
            </p:extLst>
          </p:nvPr>
        </p:nvGraphicFramePr>
        <p:xfrm>
          <a:off x="0" y="838200"/>
          <a:ext cx="9144000" cy="5674872"/>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val="4229085881"/>
                    </a:ext>
                  </a:extLst>
                </a:gridCol>
                <a:gridCol w="3657600">
                  <a:extLst>
                    <a:ext uri="{9D8B030D-6E8A-4147-A177-3AD203B41FA5}">
                      <a16:colId xmlns:a16="http://schemas.microsoft.com/office/drawing/2014/main" val="2173236682"/>
                    </a:ext>
                  </a:extLst>
                </a:gridCol>
                <a:gridCol w="2971800">
                  <a:extLst>
                    <a:ext uri="{9D8B030D-6E8A-4147-A177-3AD203B41FA5}">
                      <a16:colId xmlns:a16="http://schemas.microsoft.com/office/drawing/2014/main" val="2905942280"/>
                    </a:ext>
                  </a:extLst>
                </a:gridCol>
              </a:tblGrid>
              <a:tr h="180340">
                <a:tc>
                  <a:txBody>
                    <a:bodyPr/>
                    <a:lstStyle/>
                    <a:p>
                      <a:pPr algn="ctr">
                        <a:lnSpc>
                          <a:spcPct val="120000"/>
                        </a:lnSpc>
                      </a:pPr>
                      <a:r>
                        <a:rPr lang="en-GB" sz="1600" dirty="0">
                          <a:effectLst/>
                        </a:rPr>
                        <a:t>Criteria</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ctr">
                        <a:lnSpc>
                          <a:spcPct val="120000"/>
                        </a:lnSpc>
                      </a:pPr>
                      <a:r>
                        <a:rPr lang="en-GB" sz="1600">
                          <a:effectLst/>
                        </a:rPr>
                        <a:t>Data available</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ctr">
                        <a:lnSpc>
                          <a:spcPct val="120000"/>
                        </a:lnSpc>
                      </a:pPr>
                      <a:r>
                        <a:rPr lang="en-GB" sz="1600">
                          <a:effectLst/>
                        </a:rPr>
                        <a:t>Gaps identified</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1914832932"/>
                  </a:ext>
                </a:extLst>
              </a:tr>
              <a:tr h="180340">
                <a:tc>
                  <a:txBody>
                    <a:bodyPr/>
                    <a:lstStyle/>
                    <a:p>
                      <a:pPr algn="l">
                        <a:lnSpc>
                          <a:spcPct val="120000"/>
                        </a:lnSpc>
                      </a:pPr>
                      <a:r>
                        <a:rPr lang="en-GB" sz="1600" dirty="0">
                          <a:effectLst/>
                        </a:rPr>
                        <a:t>Wetland mapping</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NFEPA, NWM5.</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Coarse scale, often under mapping.</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429607060"/>
                  </a:ext>
                </a:extLst>
              </a:tr>
              <a:tr h="180340">
                <a:tc>
                  <a:txBody>
                    <a:bodyPr/>
                    <a:lstStyle/>
                    <a:p>
                      <a:pPr algn="l">
                        <a:lnSpc>
                          <a:spcPct val="120000"/>
                        </a:lnSpc>
                      </a:pPr>
                      <a:r>
                        <a:rPr lang="en-GB" sz="1600" dirty="0">
                          <a:effectLst/>
                        </a:rPr>
                        <a:t>Wetland typing</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NFEPA, NWM5.</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Lack of field verification of the HGM types.</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3554109929"/>
                  </a:ext>
                </a:extLst>
              </a:tr>
              <a:tr h="180340">
                <a:tc rowSpan="2">
                  <a:txBody>
                    <a:bodyPr/>
                    <a:lstStyle/>
                    <a:p>
                      <a:pPr algn="l">
                        <a:lnSpc>
                          <a:spcPct val="120000"/>
                        </a:lnSpc>
                      </a:pPr>
                      <a:r>
                        <a:rPr lang="en-GB" sz="1600">
                          <a:effectLst/>
                        </a:rPr>
                        <a:t>Wetland PES and Ecological Importance and Sensitivity (EIS)</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NFEPA: for all mapped wetlands, PES has been inferred based on land cover. </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Lack of field verification for PES, low confidence.</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2334616284"/>
                  </a:ext>
                </a:extLst>
              </a:tr>
              <a:tr h="180340">
                <a:tc vMerge="1">
                  <a:txBody>
                    <a:bodyPr/>
                    <a:lstStyle/>
                    <a:p>
                      <a:endParaRPr lang="en-ZA"/>
                    </a:p>
                  </a:txBody>
                  <a:tcPr/>
                </a:tc>
                <a:tc>
                  <a:txBody>
                    <a:bodyPr/>
                    <a:lstStyle/>
                    <a:p>
                      <a:pPr algn="l">
                        <a:lnSpc>
                          <a:spcPct val="120000"/>
                        </a:lnSpc>
                      </a:pPr>
                      <a:r>
                        <a:rPr lang="en-GB" sz="1600" dirty="0">
                          <a:effectLst/>
                        </a:rPr>
                        <a:t>PES-EI-ES (DWS, 2014e): Two metrics rated for riparian / wetland continuity and integrity at the desktop level (Google Earth ©). </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Metrics include riparian zones and frequently omit wetlands with the SQR that are not directly linked / related to the main channel, not wetland specific.</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929324258"/>
                  </a:ext>
                </a:extLst>
              </a:tr>
              <a:tr h="180340">
                <a:tc>
                  <a:txBody>
                    <a:bodyPr/>
                    <a:lstStyle/>
                    <a:p>
                      <a:pPr algn="l">
                        <a:lnSpc>
                          <a:spcPct val="120000"/>
                        </a:lnSpc>
                      </a:pPr>
                      <a:r>
                        <a:rPr lang="en-GB" sz="1600">
                          <a:effectLst/>
                        </a:rPr>
                        <a:t>Wetland prioritisation</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dirty="0">
                          <a:effectLst/>
                        </a:rPr>
                        <a:t>List of high priority wetlands with assessment criteria and detailed methodology.</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Conducted in 2013, 2014, may be outdated in certain aspects. </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3242567336"/>
                  </a:ext>
                </a:extLst>
              </a:tr>
              <a:tr h="180340">
                <a:tc>
                  <a:txBody>
                    <a:bodyPr/>
                    <a:lstStyle/>
                    <a:p>
                      <a:pPr algn="l">
                        <a:lnSpc>
                          <a:spcPct val="120000"/>
                        </a:lnSpc>
                      </a:pPr>
                      <a:r>
                        <a:rPr lang="en-GB" sz="1600">
                          <a:effectLst/>
                        </a:rPr>
                        <a:t>Wetland EWR</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Sibaya, Pongola floodplain including Ndumo wetlands, St Lucia (many estuaries have EWRs at different levels), Kosi (rapid)</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dirty="0" err="1">
                          <a:effectLst/>
                        </a:rPr>
                        <a:t>Chrissiesmeer</a:t>
                      </a:r>
                      <a:r>
                        <a:rPr lang="en-GB" sz="1600" dirty="0">
                          <a:effectLst/>
                        </a:rPr>
                        <a:t> pans, </a:t>
                      </a:r>
                      <a:r>
                        <a:rPr lang="en-GB" sz="1600" dirty="0" err="1">
                          <a:effectLst/>
                        </a:rPr>
                        <a:t>Kosi</a:t>
                      </a:r>
                      <a:r>
                        <a:rPr lang="en-GB" sz="1600" dirty="0">
                          <a:effectLst/>
                        </a:rPr>
                        <a:t> Bay (lacks detail)</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334030582"/>
                  </a:ext>
                </a:extLst>
              </a:tr>
              <a:tr h="469265">
                <a:tc>
                  <a:txBody>
                    <a:bodyPr/>
                    <a:lstStyle/>
                    <a:p>
                      <a:pPr algn="l">
                        <a:lnSpc>
                          <a:spcPct val="120000"/>
                        </a:lnSpc>
                      </a:pPr>
                      <a:r>
                        <a:rPr lang="en-GB" sz="1600">
                          <a:effectLst/>
                        </a:rPr>
                        <a:t>Wetland Reference State</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a:effectLst/>
                        </a:rPr>
                        <a:t>Historical studies e.g. Chrissiesmeer, 1929 and 1943 studies.</a:t>
                      </a:r>
                      <a:endParaRPr lang="en-ZA" sz="160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tc>
                  <a:txBody>
                    <a:bodyPr/>
                    <a:lstStyle/>
                    <a:p>
                      <a:pPr algn="l">
                        <a:lnSpc>
                          <a:spcPct val="120000"/>
                        </a:lnSpc>
                      </a:pPr>
                      <a:r>
                        <a:rPr lang="en-GB" sz="1600" dirty="0">
                          <a:effectLst/>
                        </a:rPr>
                        <a:t>No PES, no EWR.</a:t>
                      </a:r>
                      <a:endParaRPr lang="en-ZA" sz="1600" dirty="0">
                        <a:solidFill>
                          <a:srgbClr val="000000"/>
                        </a:solidFill>
                        <a:effectLst/>
                        <a:latin typeface="Arial" panose="020B0604020202020204" pitchFamily="34" charset="0"/>
                        <a:ea typeface="Times New Roman" panose="02020603050405020304" pitchFamily="18" charset="0"/>
                      </a:endParaRPr>
                    </a:p>
                  </a:txBody>
                  <a:tcPr marL="17780" marR="17780" marT="17780" marB="17780" anchor="ctr"/>
                </a:tc>
                <a:extLst>
                  <a:ext uri="{0D108BD9-81ED-4DB2-BD59-A6C34878D82A}">
                    <a16:rowId xmlns:a16="http://schemas.microsoft.com/office/drawing/2014/main" val="1561309022"/>
                  </a:ext>
                </a:extLst>
              </a:tr>
            </a:tbl>
          </a:graphicData>
        </a:graphic>
      </p:graphicFrame>
    </p:spTree>
    <p:extLst>
      <p:ext uri="{BB962C8B-B14F-4D97-AF65-F5344CB8AC3E}">
        <p14:creationId xmlns:p14="http://schemas.microsoft.com/office/powerpoint/2010/main" val="3844470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990600"/>
            <a:ext cx="8229600" cy="1143000"/>
          </a:xfrm>
        </p:spPr>
        <p:txBody>
          <a:bodyPr/>
          <a:lstStyle/>
          <a:p>
            <a:r>
              <a:rPr lang="en-US" dirty="0"/>
              <a:t/>
            </a:r>
            <a:br>
              <a:rPr lang="en-US" dirty="0"/>
            </a:br>
            <a:r>
              <a:rPr lang="en-US" dirty="0"/>
              <a:t>Management &amp; Meetings</a:t>
            </a:r>
            <a:br>
              <a:rPr lang="en-US" dirty="0"/>
            </a:br>
            <a:r>
              <a:rPr lang="en-US" dirty="0"/>
              <a:t/>
            </a:r>
            <a:br>
              <a:rPr lang="en-US" dirty="0"/>
            </a:b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(Chap 3.3 of Inception Report)</a:t>
            </a:r>
            <a:b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br>
            <a:r>
              <a:rPr lang="en-US" dirty="0"/>
              <a:t/>
            </a:r>
            <a:br>
              <a:rPr lang="en-US" dirty="0"/>
            </a:br>
            <a:r>
              <a:rPr lang="en-US" dirty="0"/>
              <a:t>(C Seago)</a:t>
            </a:r>
            <a:endParaRPr lang="en-ZA" dirty="0"/>
          </a:p>
        </p:txBody>
      </p:sp>
    </p:spTree>
    <p:extLst>
      <p:ext uri="{BB962C8B-B14F-4D97-AF65-F5344CB8AC3E}">
        <p14:creationId xmlns:p14="http://schemas.microsoft.com/office/powerpoint/2010/main" val="189994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2800" b="1" dirty="0">
                <a:latin typeface="+mj-lt"/>
              </a:rPr>
              <a:t>Agenda </a:t>
            </a:r>
            <a:endParaRPr lang="en-ZA" sz="2800" b="1" dirty="0">
              <a:latin typeface="+mj-lt"/>
            </a:endParaRPr>
          </a:p>
        </p:txBody>
      </p:sp>
      <p:cxnSp>
        <p:nvCxnSpPr>
          <p:cNvPr id="5" name="Straight Connector 4"/>
          <p:cNvCxnSpPr/>
          <p:nvPr/>
        </p:nvCxnSpPr>
        <p:spPr>
          <a:xfrm>
            <a:off x="457200" y="7620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3537F6E-4A91-45B4-AECD-1A06D09B6550}"/>
              </a:ext>
            </a:extLst>
          </p:cNvPr>
          <p:cNvPicPr>
            <a:picLocks noChangeAspect="1"/>
          </p:cNvPicPr>
          <p:nvPr/>
        </p:nvPicPr>
        <p:blipFill>
          <a:blip r:embed="rId2"/>
          <a:stretch>
            <a:fillRect/>
          </a:stretch>
        </p:blipFill>
        <p:spPr>
          <a:xfrm>
            <a:off x="1447800" y="821065"/>
            <a:ext cx="5997271" cy="6036935"/>
          </a:xfrm>
          <a:prstGeom prst="rect">
            <a:avLst/>
          </a:prstGeom>
        </p:spPr>
      </p:pic>
    </p:spTree>
    <p:extLst>
      <p:ext uri="{BB962C8B-B14F-4D97-AF65-F5344CB8AC3E}">
        <p14:creationId xmlns:p14="http://schemas.microsoft.com/office/powerpoint/2010/main" val="78204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C70919B-72A5-4A2A-9B9D-1D069AAA27DD}"/>
              </a:ext>
            </a:extLst>
          </p:cNvPr>
          <p:cNvGraphicFramePr>
            <a:graphicFrameLocks noGrp="1"/>
          </p:cNvGraphicFramePr>
          <p:nvPr>
            <p:extLst>
              <p:ext uri="{D42A27DB-BD31-4B8C-83A1-F6EECF244321}">
                <p14:modId xmlns:p14="http://schemas.microsoft.com/office/powerpoint/2010/main" val="1696818459"/>
              </p:ext>
            </p:extLst>
          </p:nvPr>
        </p:nvGraphicFramePr>
        <p:xfrm>
          <a:off x="457200" y="175031"/>
          <a:ext cx="8305799" cy="6454369"/>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4063607858"/>
                    </a:ext>
                  </a:extLst>
                </a:gridCol>
                <a:gridCol w="1690067">
                  <a:extLst>
                    <a:ext uri="{9D8B030D-6E8A-4147-A177-3AD203B41FA5}">
                      <a16:colId xmlns:a16="http://schemas.microsoft.com/office/drawing/2014/main" val="1251486488"/>
                    </a:ext>
                  </a:extLst>
                </a:gridCol>
                <a:gridCol w="5167932">
                  <a:extLst>
                    <a:ext uri="{9D8B030D-6E8A-4147-A177-3AD203B41FA5}">
                      <a16:colId xmlns:a16="http://schemas.microsoft.com/office/drawing/2014/main" val="849904167"/>
                    </a:ext>
                  </a:extLst>
                </a:gridCol>
              </a:tblGrid>
              <a:tr h="276844">
                <a:tc>
                  <a:txBody>
                    <a:bodyPr/>
                    <a:lstStyle/>
                    <a:p>
                      <a:pPr algn="ctr">
                        <a:lnSpc>
                          <a:spcPct val="120000"/>
                        </a:lnSpc>
                      </a:pPr>
                      <a:r>
                        <a:rPr lang="en-GB" sz="1400" dirty="0">
                          <a:effectLst/>
                          <a:latin typeface="+mn-lt"/>
                        </a:rPr>
                        <a:t>Proposed Month</a:t>
                      </a:r>
                      <a:endParaRPr lang="en-ZA" sz="1400" dirty="0">
                        <a:solidFill>
                          <a:srgbClr val="000000"/>
                        </a:solidFill>
                        <a:effectLst/>
                        <a:latin typeface="+mn-lt"/>
                        <a:ea typeface="Times New Roman" panose="02020603050405020304" pitchFamily="18" charset="0"/>
                      </a:endParaRPr>
                    </a:p>
                  </a:txBody>
                  <a:tcPr marL="8676" marR="8676" marT="8676" marB="8676" anchor="ctr"/>
                </a:tc>
                <a:tc>
                  <a:txBody>
                    <a:bodyPr/>
                    <a:lstStyle/>
                    <a:p>
                      <a:pPr algn="ctr">
                        <a:lnSpc>
                          <a:spcPct val="120000"/>
                        </a:lnSpc>
                      </a:pPr>
                      <a:r>
                        <a:rPr lang="en-GB" sz="1400" dirty="0">
                          <a:effectLst/>
                          <a:latin typeface="+mn-lt"/>
                        </a:rPr>
                        <a:t>Meeting Ref no.</a:t>
                      </a:r>
                      <a:endParaRPr lang="en-ZA" sz="1400" dirty="0">
                        <a:solidFill>
                          <a:srgbClr val="000000"/>
                        </a:solidFill>
                        <a:effectLst/>
                        <a:latin typeface="+mn-lt"/>
                        <a:ea typeface="Times New Roman" panose="02020603050405020304" pitchFamily="18" charset="0"/>
                      </a:endParaRPr>
                    </a:p>
                  </a:txBody>
                  <a:tcPr marL="8676" marR="8676" marT="8676" marB="8676" anchor="ctr"/>
                </a:tc>
                <a:tc>
                  <a:txBody>
                    <a:bodyPr/>
                    <a:lstStyle/>
                    <a:p>
                      <a:pPr algn="ctr">
                        <a:lnSpc>
                          <a:spcPct val="120000"/>
                        </a:lnSpc>
                      </a:pPr>
                      <a:r>
                        <a:rPr lang="en-GB" sz="1400" dirty="0">
                          <a:effectLst/>
                          <a:latin typeface="+mn-lt"/>
                        </a:rPr>
                        <a:t>Focus</a:t>
                      </a:r>
                      <a:endParaRPr lang="en-ZA" sz="1400" dirty="0">
                        <a:solidFill>
                          <a:srgbClr val="000000"/>
                        </a:solidFill>
                        <a:effectLst/>
                        <a:latin typeface="+mn-lt"/>
                        <a:ea typeface="Times New Roman" panose="02020603050405020304" pitchFamily="18" charset="0"/>
                      </a:endParaRPr>
                    </a:p>
                  </a:txBody>
                  <a:tcPr marL="8676" marR="8676" marT="8676" marB="8676" anchor="ctr"/>
                </a:tc>
                <a:extLst>
                  <a:ext uri="{0D108BD9-81ED-4DB2-BD59-A6C34878D82A}">
                    <a16:rowId xmlns:a16="http://schemas.microsoft.com/office/drawing/2014/main" val="2835877219"/>
                  </a:ext>
                </a:extLst>
              </a:tr>
              <a:tr h="170568">
                <a:tc>
                  <a:txBody>
                    <a:bodyPr/>
                    <a:lstStyle/>
                    <a:p>
                      <a:pPr algn="l">
                        <a:lnSpc>
                          <a:spcPct val="120000"/>
                        </a:lnSpc>
                      </a:pPr>
                      <a:r>
                        <a:rPr lang="en-GB" sz="1400" dirty="0">
                          <a:solidFill>
                            <a:schemeClr val="tx1"/>
                          </a:solidFill>
                          <a:effectLst/>
                          <a:latin typeface="+mn-lt"/>
                        </a:rPr>
                        <a:t>26 Jan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tc>
                  <a:txBody>
                    <a:bodyPr/>
                    <a:lstStyle/>
                    <a:p>
                      <a:pPr algn="l">
                        <a:lnSpc>
                          <a:spcPct val="120000"/>
                        </a:lnSpc>
                      </a:pPr>
                      <a:r>
                        <a:rPr lang="en-GB" sz="1400" dirty="0">
                          <a:effectLst/>
                          <a:latin typeface="+mn-lt"/>
                        </a:rPr>
                        <a:t>Kick-off meeting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tc>
                  <a:txBody>
                    <a:bodyPr/>
                    <a:lstStyle/>
                    <a:p>
                      <a:pPr algn="l">
                        <a:lnSpc>
                          <a:spcPct val="120000"/>
                        </a:lnSpc>
                      </a:pPr>
                      <a:r>
                        <a:rPr lang="en-GB" sz="1400">
                          <a:effectLst/>
                          <a:latin typeface="+mn-lt"/>
                        </a:rPr>
                        <a:t>Kick-off meeting</a:t>
                      </a:r>
                      <a:endParaRPr lang="en-ZA" sz="1400">
                        <a:solidFill>
                          <a:srgbClr val="000000"/>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extLst>
                  <a:ext uri="{0D108BD9-81ED-4DB2-BD59-A6C34878D82A}">
                    <a16:rowId xmlns:a16="http://schemas.microsoft.com/office/drawing/2014/main" val="4128477209"/>
                  </a:ext>
                </a:extLst>
              </a:tr>
              <a:tr h="331191">
                <a:tc>
                  <a:txBody>
                    <a:bodyPr/>
                    <a:lstStyle/>
                    <a:p>
                      <a:pPr algn="l">
                        <a:lnSpc>
                          <a:spcPct val="120000"/>
                        </a:lnSpc>
                      </a:pPr>
                      <a:r>
                        <a:rPr lang="en-GB" sz="1400" dirty="0">
                          <a:solidFill>
                            <a:schemeClr val="tx1"/>
                          </a:solidFill>
                          <a:effectLst/>
                          <a:latin typeface="+mn-lt"/>
                        </a:rPr>
                        <a:t>11 Feb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tc>
                  <a:txBody>
                    <a:bodyPr/>
                    <a:lstStyle/>
                    <a:p>
                      <a:pPr algn="l">
                        <a:lnSpc>
                          <a:spcPct val="120000"/>
                        </a:lnSpc>
                      </a:pPr>
                      <a:r>
                        <a:rPr lang="en-GB" sz="1400" dirty="0">
                          <a:effectLst/>
                          <a:latin typeface="+mn-lt"/>
                        </a:rPr>
                        <a:t>Inception meeting</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tc>
                  <a:txBody>
                    <a:bodyPr/>
                    <a:lstStyle/>
                    <a:p>
                      <a:pPr algn="l">
                        <a:lnSpc>
                          <a:spcPct val="120000"/>
                        </a:lnSpc>
                      </a:pPr>
                      <a:r>
                        <a:rPr lang="en-GB" sz="1400" dirty="0">
                          <a:effectLst/>
                          <a:latin typeface="+mn-lt"/>
                        </a:rPr>
                        <a:t>Present Inception Report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tx2">
                        <a:lumMod val="40000"/>
                        <a:lumOff val="60000"/>
                      </a:schemeClr>
                    </a:solidFill>
                  </a:tcPr>
                </a:tc>
                <a:extLst>
                  <a:ext uri="{0D108BD9-81ED-4DB2-BD59-A6C34878D82A}">
                    <a16:rowId xmlns:a16="http://schemas.microsoft.com/office/drawing/2014/main" val="2775753845"/>
                  </a:ext>
                </a:extLst>
              </a:tr>
              <a:tr h="250880">
                <a:tc>
                  <a:txBody>
                    <a:bodyPr/>
                    <a:lstStyle/>
                    <a:p>
                      <a:pPr algn="l">
                        <a:lnSpc>
                          <a:spcPct val="120000"/>
                        </a:lnSpc>
                      </a:pPr>
                      <a:r>
                        <a:rPr lang="en-GB" sz="1400" dirty="0">
                          <a:solidFill>
                            <a:schemeClr val="tx1"/>
                          </a:solidFill>
                          <a:effectLst/>
                          <a:latin typeface="+mn-lt"/>
                        </a:rPr>
                        <a:t>3 May 2022</a:t>
                      </a:r>
                      <a:endParaRPr lang="en-ZA" sz="1400" dirty="0">
                        <a:solidFill>
                          <a:schemeClr val="tx1"/>
                        </a:solidFill>
                        <a:effectLst/>
                        <a:latin typeface="+mn-lt"/>
                        <a:ea typeface="Times New Roman" panose="02020603050405020304" pitchFamily="18" charset="0"/>
                      </a:endParaRPr>
                    </a:p>
                  </a:txBody>
                  <a:tcPr marL="8676" marR="8676" marT="8676" marB="8676" anchor="ctr"/>
                </a:tc>
                <a:tc>
                  <a:txBody>
                    <a:bodyPr/>
                    <a:lstStyle/>
                    <a:p>
                      <a:pPr algn="l">
                        <a:lnSpc>
                          <a:spcPct val="120000"/>
                        </a:lnSpc>
                      </a:pPr>
                      <a:r>
                        <a:rPr lang="en-GB" sz="1400" dirty="0">
                          <a:effectLst/>
                          <a:latin typeface="+mn-lt"/>
                        </a:rPr>
                        <a:t>PMC meeting 1</a:t>
                      </a:r>
                      <a:endParaRPr lang="en-ZA" sz="1400" dirty="0">
                        <a:solidFill>
                          <a:srgbClr val="000000"/>
                        </a:solidFill>
                        <a:effectLst/>
                        <a:latin typeface="+mn-lt"/>
                        <a:ea typeface="Times New Roman" panose="02020603050405020304" pitchFamily="18" charset="0"/>
                      </a:endParaRPr>
                    </a:p>
                  </a:txBody>
                  <a:tcPr marL="8676" marR="8676" marT="8676" marB="8676" anchor="ctr"/>
                </a:tc>
                <a:tc>
                  <a:txBody>
                    <a:bodyPr/>
                    <a:lstStyle/>
                    <a:p>
                      <a:pPr algn="l">
                        <a:lnSpc>
                          <a:spcPct val="120000"/>
                        </a:lnSpc>
                      </a:pPr>
                      <a:r>
                        <a:rPr lang="en-GB" sz="1400" dirty="0">
                          <a:effectLst/>
                          <a:latin typeface="+mn-lt"/>
                        </a:rPr>
                        <a:t>Dry-run for Public meeting 1</a:t>
                      </a:r>
                      <a:endParaRPr lang="en-ZA" sz="1400" dirty="0">
                        <a:solidFill>
                          <a:srgbClr val="000000"/>
                        </a:solidFill>
                        <a:effectLst/>
                        <a:latin typeface="+mn-lt"/>
                        <a:ea typeface="Times New Roman" panose="02020603050405020304" pitchFamily="18" charset="0"/>
                      </a:endParaRPr>
                    </a:p>
                  </a:txBody>
                  <a:tcPr marL="8676" marR="8676" marT="8676" marB="8676" anchor="ctr"/>
                </a:tc>
                <a:extLst>
                  <a:ext uri="{0D108BD9-81ED-4DB2-BD59-A6C34878D82A}">
                    <a16:rowId xmlns:a16="http://schemas.microsoft.com/office/drawing/2014/main" val="1052321821"/>
                  </a:ext>
                </a:extLst>
              </a:tr>
              <a:tr h="170568">
                <a:tc>
                  <a:txBody>
                    <a:bodyPr/>
                    <a:lstStyle/>
                    <a:p>
                      <a:pPr algn="l">
                        <a:lnSpc>
                          <a:spcPct val="120000"/>
                        </a:lnSpc>
                      </a:pPr>
                      <a:r>
                        <a:rPr lang="en-US" sz="1400" dirty="0">
                          <a:solidFill>
                            <a:schemeClr val="tx1"/>
                          </a:solidFill>
                          <a:effectLst/>
                          <a:latin typeface="+mn-lt"/>
                          <a:ea typeface="Times New Roman" panose="02020603050405020304" pitchFamily="18" charset="0"/>
                        </a:rPr>
                        <a:t>4-5 May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tc>
                  <a:txBody>
                    <a:bodyPr/>
                    <a:lstStyle/>
                    <a:p>
                      <a:pPr algn="l">
                        <a:lnSpc>
                          <a:spcPct val="120000"/>
                        </a:lnSpc>
                      </a:pPr>
                      <a:r>
                        <a:rPr lang="en-US" sz="1400" dirty="0">
                          <a:solidFill>
                            <a:schemeClr val="tx1"/>
                          </a:solidFill>
                          <a:effectLst/>
                          <a:latin typeface="+mn-lt"/>
                          <a:ea typeface="Times New Roman" panose="02020603050405020304" pitchFamily="18" charset="0"/>
                        </a:rPr>
                        <a:t>Public meeting 1</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tc>
                  <a:txBody>
                    <a:bodyPr/>
                    <a:lstStyle/>
                    <a:p>
                      <a:pPr algn="l">
                        <a:lnSpc>
                          <a:spcPct val="120000"/>
                        </a:lnSpc>
                      </a:pPr>
                      <a:r>
                        <a:rPr lang="en-US" sz="1400" dirty="0">
                          <a:solidFill>
                            <a:schemeClr val="tx1"/>
                          </a:solidFill>
                          <a:effectLst/>
                          <a:latin typeface="+mn-lt"/>
                          <a:ea typeface="Times New Roman" panose="02020603050405020304" pitchFamily="18" charset="0"/>
                        </a:rPr>
                        <a:t>Introduce Study, present inception report</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extLst>
                  <a:ext uri="{0D108BD9-81ED-4DB2-BD59-A6C34878D82A}">
                    <a16:rowId xmlns:a16="http://schemas.microsoft.com/office/drawing/2014/main" val="3214702574"/>
                  </a:ext>
                </a:extLst>
              </a:tr>
              <a:tr h="170568">
                <a:tc>
                  <a:txBody>
                    <a:bodyPr/>
                    <a:lstStyle/>
                    <a:p>
                      <a:pPr algn="l">
                        <a:lnSpc>
                          <a:spcPct val="120000"/>
                        </a:lnSpc>
                      </a:pPr>
                      <a:r>
                        <a:rPr lang="en-GB" sz="1400" dirty="0">
                          <a:solidFill>
                            <a:schemeClr val="tx1"/>
                          </a:solidFill>
                          <a:effectLst/>
                          <a:latin typeface="+mn-lt"/>
                        </a:rPr>
                        <a:t>April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PMC meeting 2</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Present progress and dry-run planning for PSC meeting 1 (delineation and status quo)</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696206055"/>
                  </a:ext>
                </a:extLst>
              </a:tr>
              <a:tr h="250880">
                <a:tc>
                  <a:txBody>
                    <a:bodyPr/>
                    <a:lstStyle/>
                    <a:p>
                      <a:pPr algn="l">
                        <a:lnSpc>
                          <a:spcPct val="120000"/>
                        </a:lnSpc>
                      </a:pPr>
                      <a:r>
                        <a:rPr lang="en-GB" sz="1400" dirty="0">
                          <a:solidFill>
                            <a:schemeClr val="tx1"/>
                          </a:solidFill>
                          <a:effectLst/>
                          <a:latin typeface="+mn-lt"/>
                        </a:rPr>
                        <a:t>May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PSC meeting 1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Steps 1 and 2: Status Quo, Delineation of IUAs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extLst>
                  <a:ext uri="{0D108BD9-81ED-4DB2-BD59-A6C34878D82A}">
                    <a16:rowId xmlns:a16="http://schemas.microsoft.com/office/drawing/2014/main" val="3665542957"/>
                  </a:ext>
                </a:extLst>
              </a:tr>
              <a:tr h="331191">
                <a:tc>
                  <a:txBody>
                    <a:bodyPr/>
                    <a:lstStyle/>
                    <a:p>
                      <a:pPr algn="l">
                        <a:lnSpc>
                          <a:spcPct val="120000"/>
                        </a:lnSpc>
                      </a:pPr>
                      <a:r>
                        <a:rPr lang="en-GB" sz="1400">
                          <a:solidFill>
                            <a:schemeClr val="tx1"/>
                          </a:solidFill>
                          <a:effectLst/>
                          <a:latin typeface="+mn-lt"/>
                        </a:rPr>
                        <a:t>Nov 2022</a:t>
                      </a:r>
                      <a:endParaRPr lang="en-ZA" sz="140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a:effectLst/>
                          <a:latin typeface="+mn-lt"/>
                        </a:rPr>
                        <a:t>PMC meeting 3</a:t>
                      </a:r>
                      <a:endParaRPr lang="en-ZA" sz="140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Present progress and dry-run planning for PSC 2 (Hydrology, River EWRs, BHN).</a:t>
                      </a:r>
                      <a:endParaRPr lang="en-ZA" sz="1400" dirty="0">
                        <a:effectLst/>
                        <a:latin typeface="+mn-lt"/>
                      </a:endParaRPr>
                    </a:p>
                    <a:p>
                      <a:pPr algn="l">
                        <a:lnSpc>
                          <a:spcPct val="120000"/>
                        </a:lnSpc>
                      </a:pPr>
                      <a:r>
                        <a:rPr lang="en-GB" sz="1400" dirty="0">
                          <a:effectLst/>
                          <a:latin typeface="+mn-lt"/>
                        </a:rPr>
                        <a:t>Table and discuss Scenario document (identify scenarios) and dry-run planning for PSC 3.</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2817584248"/>
                  </a:ext>
                </a:extLst>
              </a:tr>
              <a:tr h="411502">
                <a:tc>
                  <a:txBody>
                    <a:bodyPr/>
                    <a:lstStyle/>
                    <a:p>
                      <a:pPr algn="l">
                        <a:lnSpc>
                          <a:spcPct val="120000"/>
                        </a:lnSpc>
                      </a:pPr>
                      <a:r>
                        <a:rPr lang="en-GB" sz="1400" dirty="0">
                          <a:solidFill>
                            <a:schemeClr val="tx1"/>
                          </a:solidFill>
                          <a:effectLst/>
                          <a:latin typeface="+mn-lt"/>
                        </a:rPr>
                        <a:t>Dec 2022</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PSC meeting 2: Day 1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Stakeholder empowerment session</a:t>
                      </a:r>
                      <a:endParaRPr lang="en-ZA" sz="1400" dirty="0">
                        <a:effectLst/>
                        <a:latin typeface="+mn-lt"/>
                      </a:endParaRPr>
                    </a:p>
                    <a:p>
                      <a:pPr algn="l">
                        <a:lnSpc>
                          <a:spcPct val="120000"/>
                        </a:lnSpc>
                      </a:pPr>
                      <a:r>
                        <a:rPr lang="en-GB" sz="1400" dirty="0">
                          <a:effectLst/>
                          <a:latin typeface="+mn-lt"/>
                        </a:rPr>
                        <a:t>Step 3: EWRs, BHN, groundwater, and wetlands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extLst>
                  <a:ext uri="{0D108BD9-81ED-4DB2-BD59-A6C34878D82A}">
                    <a16:rowId xmlns:a16="http://schemas.microsoft.com/office/drawing/2014/main" val="1534751555"/>
                  </a:ext>
                </a:extLst>
              </a:tr>
              <a:tr h="411502">
                <a:tc>
                  <a:txBody>
                    <a:bodyPr/>
                    <a:lstStyle/>
                    <a:p>
                      <a:pPr algn="l">
                        <a:lnSpc>
                          <a:spcPct val="120000"/>
                        </a:lnSpc>
                      </a:pPr>
                      <a:r>
                        <a:rPr lang="en-GB" sz="1400">
                          <a:solidFill>
                            <a:schemeClr val="tx1"/>
                          </a:solidFill>
                          <a:effectLst/>
                          <a:latin typeface="+mn-lt"/>
                        </a:rPr>
                        <a:t>Dec 2022</a:t>
                      </a:r>
                      <a:endParaRPr lang="en-ZA" sz="1400">
                        <a:solidFill>
                          <a:schemeClr val="tx1"/>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PSC meeting 3: Day 2</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Step 4: Input to scenarios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extLst>
                  <a:ext uri="{0D108BD9-81ED-4DB2-BD59-A6C34878D82A}">
                    <a16:rowId xmlns:a16="http://schemas.microsoft.com/office/drawing/2014/main" val="1846114499"/>
                  </a:ext>
                </a:extLst>
              </a:tr>
              <a:tr h="331191">
                <a:tc>
                  <a:txBody>
                    <a:bodyPr/>
                    <a:lstStyle/>
                    <a:p>
                      <a:pPr algn="l">
                        <a:lnSpc>
                          <a:spcPct val="120000"/>
                        </a:lnSpc>
                      </a:pPr>
                      <a:r>
                        <a:rPr lang="en-GB" sz="1400">
                          <a:solidFill>
                            <a:schemeClr val="tx1"/>
                          </a:solidFill>
                          <a:effectLst/>
                          <a:latin typeface="+mn-lt"/>
                        </a:rPr>
                        <a:t>April 2023</a:t>
                      </a:r>
                      <a:endParaRPr lang="en-ZA" sz="140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a:effectLst/>
                          <a:latin typeface="+mn-lt"/>
                        </a:rPr>
                        <a:t>PMC meeting 4</a:t>
                      </a:r>
                      <a:endParaRPr lang="en-ZA" sz="140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Table and discuss Water Resources Classification discussion document and dry-run planning for PSC 4 (consequences and draft classes)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4161373912"/>
                  </a:ext>
                </a:extLst>
              </a:tr>
              <a:tr h="491813">
                <a:tc>
                  <a:txBody>
                    <a:bodyPr/>
                    <a:lstStyle/>
                    <a:p>
                      <a:pPr algn="l">
                        <a:lnSpc>
                          <a:spcPct val="120000"/>
                        </a:lnSpc>
                      </a:pPr>
                      <a:r>
                        <a:rPr lang="en-GB" sz="1400" dirty="0">
                          <a:solidFill>
                            <a:schemeClr val="tx1"/>
                          </a:solidFill>
                          <a:effectLst/>
                          <a:latin typeface="+mn-lt"/>
                        </a:rPr>
                        <a:t>April 2023</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PSC meeting 4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Step 5: Consequences and draft classes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extLst>
                  <a:ext uri="{0D108BD9-81ED-4DB2-BD59-A6C34878D82A}">
                    <a16:rowId xmlns:a16="http://schemas.microsoft.com/office/drawing/2014/main" val="833484614"/>
                  </a:ext>
                </a:extLst>
              </a:tr>
              <a:tr h="170568">
                <a:tc>
                  <a:txBody>
                    <a:bodyPr/>
                    <a:lstStyle/>
                    <a:p>
                      <a:pPr algn="l">
                        <a:lnSpc>
                          <a:spcPct val="120000"/>
                        </a:lnSpc>
                      </a:pPr>
                      <a:r>
                        <a:rPr lang="en-GB" sz="1400" dirty="0">
                          <a:solidFill>
                            <a:schemeClr val="tx1"/>
                          </a:solidFill>
                          <a:effectLst/>
                          <a:latin typeface="+mn-lt"/>
                        </a:rPr>
                        <a:t>Aug 2023</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a:effectLst/>
                          <a:latin typeface="+mn-lt"/>
                        </a:rPr>
                        <a:t>PMC meeting 5</a:t>
                      </a:r>
                      <a:endParaRPr lang="en-ZA" sz="140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Present progress and dry-run planning for PSC 5 (RQOs)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3433913266"/>
                  </a:ext>
                </a:extLst>
              </a:tr>
              <a:tr h="331191">
                <a:tc>
                  <a:txBody>
                    <a:bodyPr/>
                    <a:lstStyle/>
                    <a:p>
                      <a:pPr algn="l">
                        <a:lnSpc>
                          <a:spcPct val="120000"/>
                        </a:lnSpc>
                      </a:pPr>
                      <a:r>
                        <a:rPr lang="en-GB" sz="1400" dirty="0">
                          <a:solidFill>
                            <a:schemeClr val="tx1"/>
                          </a:solidFill>
                          <a:effectLst/>
                          <a:latin typeface="+mn-lt"/>
                        </a:rPr>
                        <a:t>Sept 2023</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PSC meeting 5 </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tc>
                  <a:txBody>
                    <a:bodyPr/>
                    <a:lstStyle/>
                    <a:p>
                      <a:pPr algn="l">
                        <a:lnSpc>
                          <a:spcPct val="120000"/>
                        </a:lnSpc>
                      </a:pPr>
                      <a:r>
                        <a:rPr lang="en-GB" sz="1400" dirty="0">
                          <a:effectLst/>
                          <a:latin typeface="+mn-lt"/>
                        </a:rPr>
                        <a:t>Step 7: Classes and RQOs</a:t>
                      </a:r>
                      <a:endParaRPr lang="en-ZA" sz="1400" dirty="0">
                        <a:solidFill>
                          <a:srgbClr val="000000"/>
                        </a:solidFill>
                        <a:effectLst/>
                        <a:latin typeface="+mn-lt"/>
                        <a:ea typeface="Times New Roman" panose="02020603050405020304" pitchFamily="18" charset="0"/>
                      </a:endParaRPr>
                    </a:p>
                  </a:txBody>
                  <a:tcPr marL="8676" marR="8676" marT="8676" marB="8676" anchor="ctr">
                    <a:solidFill>
                      <a:srgbClr val="92D050"/>
                    </a:solidFill>
                  </a:tcPr>
                </a:tc>
                <a:extLst>
                  <a:ext uri="{0D108BD9-81ED-4DB2-BD59-A6C34878D82A}">
                    <a16:rowId xmlns:a16="http://schemas.microsoft.com/office/drawing/2014/main" val="1189608266"/>
                  </a:ext>
                </a:extLst>
              </a:tr>
              <a:tr h="250880">
                <a:tc>
                  <a:txBody>
                    <a:bodyPr/>
                    <a:lstStyle/>
                    <a:p>
                      <a:pPr algn="l">
                        <a:lnSpc>
                          <a:spcPct val="120000"/>
                        </a:lnSpc>
                      </a:pPr>
                      <a:r>
                        <a:rPr lang="en-GB" sz="1400" dirty="0">
                          <a:solidFill>
                            <a:schemeClr val="tx1"/>
                          </a:solidFill>
                          <a:effectLst/>
                          <a:latin typeface="+mn-lt"/>
                        </a:rPr>
                        <a:t>Jan 2024</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PMC meeting 6</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Dry-run for Public Meeting 2</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4266399812"/>
                  </a:ext>
                </a:extLst>
              </a:tr>
              <a:tr h="170568">
                <a:tc>
                  <a:txBody>
                    <a:bodyPr/>
                    <a:lstStyle/>
                    <a:p>
                      <a:pPr algn="l">
                        <a:lnSpc>
                          <a:spcPct val="120000"/>
                        </a:lnSpc>
                      </a:pPr>
                      <a:r>
                        <a:rPr lang="en-GB" sz="1400" dirty="0">
                          <a:solidFill>
                            <a:schemeClr val="tx1"/>
                          </a:solidFill>
                          <a:effectLst/>
                          <a:latin typeface="+mn-lt"/>
                        </a:rPr>
                        <a:t>Feb 2024</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tc>
                  <a:txBody>
                    <a:bodyPr/>
                    <a:lstStyle/>
                    <a:p>
                      <a:pPr algn="l">
                        <a:lnSpc>
                          <a:spcPct val="120000"/>
                        </a:lnSpc>
                      </a:pPr>
                      <a:r>
                        <a:rPr lang="en-US" sz="1400" dirty="0">
                          <a:solidFill>
                            <a:schemeClr val="tx1"/>
                          </a:solidFill>
                          <a:effectLst/>
                          <a:latin typeface="+mn-lt"/>
                          <a:ea typeface="Times New Roman" panose="02020603050405020304" pitchFamily="18" charset="0"/>
                        </a:rPr>
                        <a:t>Public meeting 1</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tc>
                  <a:txBody>
                    <a:bodyPr/>
                    <a:lstStyle/>
                    <a:p>
                      <a:pPr algn="l">
                        <a:lnSpc>
                          <a:spcPct val="120000"/>
                        </a:lnSpc>
                      </a:pPr>
                      <a:r>
                        <a:rPr lang="en-GB" sz="1400" dirty="0">
                          <a:solidFill>
                            <a:schemeClr val="tx1"/>
                          </a:solidFill>
                          <a:effectLst/>
                          <a:latin typeface="+mn-lt"/>
                        </a:rPr>
                        <a:t>Present Study Results</a:t>
                      </a:r>
                      <a:endParaRPr lang="en-ZA" sz="1400" dirty="0">
                        <a:solidFill>
                          <a:schemeClr val="tx1"/>
                        </a:solidFill>
                        <a:effectLst/>
                        <a:latin typeface="+mn-lt"/>
                        <a:ea typeface="Times New Roman" panose="02020603050405020304" pitchFamily="18" charset="0"/>
                      </a:endParaRPr>
                    </a:p>
                  </a:txBody>
                  <a:tcPr marL="8676" marR="8676" marT="8676" marB="8676" anchor="ctr">
                    <a:solidFill>
                      <a:srgbClr val="FFFF00"/>
                    </a:solidFill>
                  </a:tcPr>
                </a:tc>
                <a:extLst>
                  <a:ext uri="{0D108BD9-81ED-4DB2-BD59-A6C34878D82A}">
                    <a16:rowId xmlns:a16="http://schemas.microsoft.com/office/drawing/2014/main" val="2593292960"/>
                  </a:ext>
                </a:extLst>
              </a:tr>
              <a:tr h="170568">
                <a:tc>
                  <a:txBody>
                    <a:bodyPr/>
                    <a:lstStyle/>
                    <a:p>
                      <a:pPr algn="l">
                        <a:lnSpc>
                          <a:spcPct val="120000"/>
                        </a:lnSpc>
                      </a:pPr>
                      <a:r>
                        <a:rPr lang="en-GB" sz="1400" dirty="0">
                          <a:solidFill>
                            <a:schemeClr val="tx1"/>
                          </a:solidFill>
                          <a:effectLst/>
                          <a:latin typeface="+mn-lt"/>
                        </a:rPr>
                        <a:t>May 2024</a:t>
                      </a:r>
                      <a:endParaRPr lang="en-ZA" sz="1400" dirty="0">
                        <a:solidFill>
                          <a:schemeClr val="tx1"/>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PMC meeting 7</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tc>
                  <a:txBody>
                    <a:bodyPr/>
                    <a:lstStyle/>
                    <a:p>
                      <a:pPr algn="l">
                        <a:lnSpc>
                          <a:spcPct val="120000"/>
                        </a:lnSpc>
                      </a:pPr>
                      <a:r>
                        <a:rPr lang="en-GB" sz="1400" dirty="0">
                          <a:effectLst/>
                          <a:latin typeface="+mn-lt"/>
                        </a:rPr>
                        <a:t>Wrap up of Study</a:t>
                      </a:r>
                      <a:endParaRPr lang="en-ZA" sz="1400" dirty="0">
                        <a:solidFill>
                          <a:srgbClr val="000000"/>
                        </a:solidFill>
                        <a:effectLst/>
                        <a:latin typeface="+mn-lt"/>
                        <a:ea typeface="Times New Roman" panose="02020603050405020304" pitchFamily="18" charset="0"/>
                      </a:endParaRPr>
                    </a:p>
                  </a:txBody>
                  <a:tcPr marL="8676" marR="8676" marT="8676" marB="8676" anchor="ctr">
                    <a:solidFill>
                      <a:schemeClr val="accent6">
                        <a:lumMod val="40000"/>
                        <a:lumOff val="60000"/>
                      </a:schemeClr>
                    </a:solidFill>
                  </a:tcPr>
                </a:tc>
                <a:extLst>
                  <a:ext uri="{0D108BD9-81ED-4DB2-BD59-A6C34878D82A}">
                    <a16:rowId xmlns:a16="http://schemas.microsoft.com/office/drawing/2014/main" val="3917882946"/>
                  </a:ext>
                </a:extLst>
              </a:tr>
            </a:tbl>
          </a:graphicData>
        </a:graphic>
      </p:graphicFrame>
      <p:sp>
        <p:nvSpPr>
          <p:cNvPr id="5" name="Arrow: Left 4">
            <a:extLst>
              <a:ext uri="{FF2B5EF4-FFF2-40B4-BE49-F238E27FC236}">
                <a16:creationId xmlns:a16="http://schemas.microsoft.com/office/drawing/2014/main" id="{AD4C7709-7579-415C-81D7-33D378FAC1E1}"/>
              </a:ext>
            </a:extLst>
          </p:cNvPr>
          <p:cNvSpPr/>
          <p:nvPr/>
        </p:nvSpPr>
        <p:spPr>
          <a:xfrm>
            <a:off x="5597165" y="502462"/>
            <a:ext cx="457200" cy="152400"/>
          </a:xfrm>
          <a:prstGeom prst="lef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6" name="Arrow: Left 5">
            <a:extLst>
              <a:ext uri="{FF2B5EF4-FFF2-40B4-BE49-F238E27FC236}">
                <a16:creationId xmlns:a16="http://schemas.microsoft.com/office/drawing/2014/main" id="{75543811-D9B7-46B2-9C36-CE26164E6CA3}"/>
              </a:ext>
            </a:extLst>
          </p:cNvPr>
          <p:cNvSpPr/>
          <p:nvPr/>
        </p:nvSpPr>
        <p:spPr>
          <a:xfrm>
            <a:off x="5644299" y="797835"/>
            <a:ext cx="457200" cy="152400"/>
          </a:xfrm>
          <a:prstGeom prst="lef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7" name="Arrow: Left 6">
            <a:extLst>
              <a:ext uri="{FF2B5EF4-FFF2-40B4-BE49-F238E27FC236}">
                <a16:creationId xmlns:a16="http://schemas.microsoft.com/office/drawing/2014/main" id="{E85A5F91-8904-435D-8D07-280CF8DFBDA8}"/>
              </a:ext>
            </a:extLst>
          </p:cNvPr>
          <p:cNvSpPr/>
          <p:nvPr/>
        </p:nvSpPr>
        <p:spPr>
          <a:xfrm>
            <a:off x="5832049" y="1072067"/>
            <a:ext cx="457200" cy="152400"/>
          </a:xfrm>
          <a:prstGeom prst="lef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p>
        </p:txBody>
      </p:sp>
      <p:sp>
        <p:nvSpPr>
          <p:cNvPr id="8" name="Arrow: Left 7">
            <a:extLst>
              <a:ext uri="{FF2B5EF4-FFF2-40B4-BE49-F238E27FC236}">
                <a16:creationId xmlns:a16="http://schemas.microsoft.com/office/drawing/2014/main" id="{AAE5A366-239A-40A1-8CD5-1B40D25E8412}"/>
              </a:ext>
            </a:extLst>
          </p:cNvPr>
          <p:cNvSpPr/>
          <p:nvPr/>
        </p:nvSpPr>
        <p:spPr>
          <a:xfrm>
            <a:off x="6686747" y="1329732"/>
            <a:ext cx="457200" cy="152400"/>
          </a:xfrm>
          <a:prstGeom prst="lef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p>
        </p:txBody>
      </p:sp>
      <p:sp>
        <p:nvSpPr>
          <p:cNvPr id="9" name="Arrow: Left 8">
            <a:extLst>
              <a:ext uri="{FF2B5EF4-FFF2-40B4-BE49-F238E27FC236}">
                <a16:creationId xmlns:a16="http://schemas.microsoft.com/office/drawing/2014/main" id="{A3805DF4-4D71-46A2-A4D4-8C0F7E637C35}"/>
              </a:ext>
            </a:extLst>
          </p:cNvPr>
          <p:cNvSpPr/>
          <p:nvPr/>
        </p:nvSpPr>
        <p:spPr>
          <a:xfrm>
            <a:off x="4823382" y="1843493"/>
            <a:ext cx="457200" cy="152400"/>
          </a:xfrm>
          <a:prstGeom prst="lef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0" name="Arrow: Left 9">
            <a:extLst>
              <a:ext uri="{FF2B5EF4-FFF2-40B4-BE49-F238E27FC236}">
                <a16:creationId xmlns:a16="http://schemas.microsoft.com/office/drawing/2014/main" id="{ED2F5BE9-85C3-4235-9AA2-06F8BFF92B25}"/>
              </a:ext>
            </a:extLst>
          </p:cNvPr>
          <p:cNvSpPr/>
          <p:nvPr/>
        </p:nvSpPr>
        <p:spPr>
          <a:xfrm>
            <a:off x="7010400" y="2119229"/>
            <a:ext cx="457200" cy="152400"/>
          </a:xfrm>
          <a:prstGeom prst="leftArrow">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5014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0"/>
            <a:ext cx="8229600" cy="1143000"/>
          </a:xfrm>
        </p:spPr>
        <p:txBody>
          <a:bodyPr/>
          <a:lstStyle/>
          <a:p>
            <a:r>
              <a:rPr lang="en-US" dirty="0"/>
              <a:t/>
            </a:r>
            <a:br>
              <a:rPr lang="en-US" dirty="0"/>
            </a:br>
            <a:r>
              <a:rPr lang="en-US" dirty="0"/>
              <a:t>Stakeholder Database &amp; Engagement</a:t>
            </a:r>
            <a:br>
              <a:rPr lang="en-US" dirty="0"/>
            </a:br>
            <a:r>
              <a:rPr lang="en-US" dirty="0"/>
              <a:t>Plan</a:t>
            </a:r>
            <a:br>
              <a:rPr lang="en-US" dirty="0"/>
            </a:br>
            <a:r>
              <a:rPr lang="en-US" dirty="0"/>
              <a:t/>
            </a:r>
            <a:br>
              <a:rPr lang="en-US" dirty="0"/>
            </a:b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(Appendix B of Inception Report)</a:t>
            </a:r>
            <a:r>
              <a:rPr lang="en-US" dirty="0"/>
              <a:t/>
            </a:r>
            <a:br>
              <a:rPr lang="en-US" dirty="0"/>
            </a:br>
            <a:r>
              <a:rPr lang="en-US" dirty="0"/>
              <a:t/>
            </a:r>
            <a:br>
              <a:rPr lang="en-US" dirty="0"/>
            </a:br>
            <a:r>
              <a:rPr lang="en-US" dirty="0"/>
              <a:t>(A Lotter)</a:t>
            </a:r>
            <a:endParaRPr lang="en-ZA" dirty="0"/>
          </a:p>
        </p:txBody>
      </p:sp>
    </p:spTree>
    <p:extLst>
      <p:ext uri="{BB962C8B-B14F-4D97-AF65-F5344CB8AC3E}">
        <p14:creationId xmlns:p14="http://schemas.microsoft.com/office/powerpoint/2010/main" val="206736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08E-9E0B-46DB-B770-668F60A6F0A1}"/>
              </a:ext>
            </a:extLst>
          </p:cNvPr>
          <p:cNvSpPr>
            <a:spLocks noGrp="1"/>
          </p:cNvSpPr>
          <p:nvPr>
            <p:ph type="title"/>
          </p:nvPr>
        </p:nvSpPr>
        <p:spPr>
          <a:xfrm>
            <a:off x="179363" y="228600"/>
            <a:ext cx="8852096" cy="574778"/>
          </a:xfrm>
        </p:spPr>
        <p:txBody>
          <a:bodyPr/>
          <a:lstStyle/>
          <a:p>
            <a:r>
              <a:rPr lang="en-US" sz="2700" b="1" dirty="0"/>
              <a:t>Stakeholder Database and Establishment of PSC</a:t>
            </a:r>
            <a:endParaRPr lang="en-ZA" sz="2700" b="1" dirty="0"/>
          </a:p>
        </p:txBody>
      </p:sp>
      <p:sp>
        <p:nvSpPr>
          <p:cNvPr id="3" name="Content Placeholder 2">
            <a:extLst>
              <a:ext uri="{FF2B5EF4-FFF2-40B4-BE49-F238E27FC236}">
                <a16:creationId xmlns:a16="http://schemas.microsoft.com/office/drawing/2014/main" id="{830A5412-5953-4DBA-9FAF-9C2CFDC65884}"/>
              </a:ext>
            </a:extLst>
          </p:cNvPr>
          <p:cNvSpPr>
            <a:spLocks noGrp="1"/>
          </p:cNvSpPr>
          <p:nvPr>
            <p:ph idx="1"/>
          </p:nvPr>
        </p:nvSpPr>
        <p:spPr>
          <a:xfrm>
            <a:off x="457200" y="1066800"/>
            <a:ext cx="8229600" cy="3397350"/>
          </a:xfrm>
        </p:spPr>
        <p:txBody>
          <a:bodyPr/>
          <a:lstStyle/>
          <a:p>
            <a:r>
              <a:rPr lang="en-US" sz="2200" b="1" dirty="0"/>
              <a:t>Draft database </a:t>
            </a:r>
            <a:r>
              <a:rPr lang="en-US" sz="2200" dirty="0"/>
              <a:t>ready for DWS review and additions</a:t>
            </a:r>
          </a:p>
          <a:p>
            <a:pPr lvl="1"/>
            <a:r>
              <a:rPr lang="en-US" sz="2200" dirty="0"/>
              <a:t>Purpose of database</a:t>
            </a:r>
          </a:p>
          <a:p>
            <a:pPr lvl="1"/>
            <a:r>
              <a:rPr lang="en-US" sz="2200" dirty="0"/>
              <a:t>CMFs, DWS officials, Irrigation Boards, WUAs</a:t>
            </a:r>
          </a:p>
          <a:p>
            <a:pPr lvl="1"/>
            <a:r>
              <a:rPr lang="en-US" sz="2200" dirty="0"/>
              <a:t>POPI Act requirements</a:t>
            </a:r>
          </a:p>
          <a:p>
            <a:r>
              <a:rPr lang="en-US" sz="2200" b="1" dirty="0"/>
              <a:t>Public meetings </a:t>
            </a:r>
          </a:p>
          <a:p>
            <a:pPr lvl="1"/>
            <a:r>
              <a:rPr lang="en-US" sz="2200" dirty="0"/>
              <a:t>Purpose (announcement of study, establishment of PSC)</a:t>
            </a:r>
          </a:p>
          <a:p>
            <a:pPr lvl="1"/>
            <a:r>
              <a:rPr lang="en-US" sz="2200" dirty="0"/>
              <a:t>Dates (3/05 – dry-run and 4 and 5 May),venues (Richards Bay and Pongola) and format of meetings (hybrid, interpretation)</a:t>
            </a:r>
          </a:p>
          <a:p>
            <a:pPr lvl="1"/>
            <a:r>
              <a:rPr lang="en-US" sz="2200" dirty="0"/>
              <a:t>Documents (Invite, agenda, BID, PSC nomination form)</a:t>
            </a:r>
          </a:p>
          <a:p>
            <a:pPr lvl="1"/>
            <a:r>
              <a:rPr lang="en-US" sz="2200" dirty="0"/>
              <a:t>Establishment of PSC (nominations)</a:t>
            </a:r>
          </a:p>
          <a:p>
            <a:r>
              <a:rPr lang="en-ZA" sz="2200" b="1" dirty="0"/>
              <a:t>Stakeholder Engagement Plan (SEP)</a:t>
            </a:r>
          </a:p>
        </p:txBody>
      </p:sp>
    </p:spTree>
    <p:extLst>
      <p:ext uri="{BB962C8B-B14F-4D97-AF65-F5344CB8AC3E}">
        <p14:creationId xmlns:p14="http://schemas.microsoft.com/office/powerpoint/2010/main" val="157150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7396-1C86-4573-824A-7C6415BE5A1C}"/>
              </a:ext>
            </a:extLst>
          </p:cNvPr>
          <p:cNvSpPr>
            <a:spLocks noGrp="1"/>
          </p:cNvSpPr>
          <p:nvPr>
            <p:ph type="title"/>
          </p:nvPr>
        </p:nvSpPr>
        <p:spPr/>
        <p:txBody>
          <a:bodyPr/>
          <a:lstStyle/>
          <a:p>
            <a:r>
              <a:rPr lang="en-US" dirty="0"/>
              <a:t>POPI Act</a:t>
            </a:r>
            <a:endParaRPr lang="en-ZA" dirty="0"/>
          </a:p>
        </p:txBody>
      </p:sp>
      <p:sp>
        <p:nvSpPr>
          <p:cNvPr id="3" name="Content Placeholder 2">
            <a:extLst>
              <a:ext uri="{FF2B5EF4-FFF2-40B4-BE49-F238E27FC236}">
                <a16:creationId xmlns:a16="http://schemas.microsoft.com/office/drawing/2014/main" id="{36ECC7CA-24B3-4636-8AAB-D7D54277481E}"/>
              </a:ext>
            </a:extLst>
          </p:cNvPr>
          <p:cNvSpPr>
            <a:spLocks noGrp="1"/>
          </p:cNvSpPr>
          <p:nvPr>
            <p:ph idx="1"/>
          </p:nvPr>
        </p:nvSpPr>
        <p:spPr/>
        <p:txBody>
          <a:bodyPr/>
          <a:lstStyle/>
          <a:p>
            <a:pPr marL="0" indent="0">
              <a:buNone/>
            </a:pPr>
            <a:r>
              <a:rPr lang="en-US" sz="1800" dirty="0"/>
              <a:t>As per the requirement of the Protection of Personal Information Act (POPI), Act No.14 of 2013 you are herewith notified that you may exercise your right to leave the Interested and Affected Party (IAP) List.  Should you elect to remain as part of the IAP List for the study, it will be accepted that you have consented to being a part of the list and that your personal information will be noticeable to employees of DWS and their Professional Services Provide team engaged with the public participation process.  All such employees agree not to make use of such personal information for whatsoever reason, without obtaining the consent of the relevant person(s).  As such, by participating in this process, you consent to the use of your contact information and comments for the purposes of the study as per the regulations.</a:t>
            </a:r>
            <a:endParaRPr lang="en-ZA" sz="1800" dirty="0"/>
          </a:p>
        </p:txBody>
      </p:sp>
    </p:spTree>
    <p:extLst>
      <p:ext uri="{BB962C8B-B14F-4D97-AF65-F5344CB8AC3E}">
        <p14:creationId xmlns:p14="http://schemas.microsoft.com/office/powerpoint/2010/main" val="213769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1417638"/>
            <a:ext cx="8229600" cy="1143000"/>
          </a:xfrm>
        </p:spPr>
        <p:txBody>
          <a:bodyPr/>
          <a:lstStyle/>
          <a:p>
            <a:r>
              <a:rPr lang="en-US" dirty="0"/>
              <a:t/>
            </a:r>
            <a:br>
              <a:rPr lang="en-US" dirty="0"/>
            </a:br>
            <a:r>
              <a:rPr lang="en-US" dirty="0"/>
              <a:t>Capacity Building</a:t>
            </a:r>
            <a:br>
              <a:rPr lang="en-US" dirty="0"/>
            </a:br>
            <a:r>
              <a:rPr lang="en-US" dirty="0"/>
              <a:t/>
            </a:r>
            <a:br>
              <a:rPr lang="en-US" dirty="0"/>
            </a:b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(Appendix C of Inception Report)</a:t>
            </a:r>
            <a:b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br>
            <a:r>
              <a:rPr lang="en-US" dirty="0"/>
              <a:t/>
            </a:r>
            <a:br>
              <a:rPr lang="en-US" dirty="0"/>
            </a:br>
            <a:r>
              <a:rPr lang="en-US" dirty="0"/>
              <a:t>(P Scherman)</a:t>
            </a:r>
            <a:endParaRPr lang="en-ZA" dirty="0"/>
          </a:p>
        </p:txBody>
      </p:sp>
    </p:spTree>
    <p:extLst>
      <p:ext uri="{BB962C8B-B14F-4D97-AF65-F5344CB8AC3E}">
        <p14:creationId xmlns:p14="http://schemas.microsoft.com/office/powerpoint/2010/main" val="234376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4ADE-B721-42B6-A353-B3BFA6486E81}"/>
              </a:ext>
            </a:extLst>
          </p:cNvPr>
          <p:cNvSpPr>
            <a:spLocks noGrp="1"/>
          </p:cNvSpPr>
          <p:nvPr>
            <p:ph type="title"/>
          </p:nvPr>
        </p:nvSpPr>
        <p:spPr>
          <a:xfrm>
            <a:off x="554759" y="253640"/>
            <a:ext cx="7886700" cy="495083"/>
          </a:xfrm>
        </p:spPr>
        <p:txBody>
          <a:bodyPr>
            <a:normAutofit fontScale="90000"/>
          </a:bodyPr>
          <a:lstStyle/>
          <a:p>
            <a:r>
              <a:rPr lang="en-ZA" sz="2800" b="1" dirty="0"/>
              <a:t>CAPACITY BUILDING</a:t>
            </a:r>
          </a:p>
        </p:txBody>
      </p:sp>
      <p:sp>
        <p:nvSpPr>
          <p:cNvPr id="3" name="Content Placeholder 2">
            <a:extLst>
              <a:ext uri="{FF2B5EF4-FFF2-40B4-BE49-F238E27FC236}">
                <a16:creationId xmlns:a16="http://schemas.microsoft.com/office/drawing/2014/main" id="{56E0EDFB-6A85-47DB-BF43-80EBFA020BDA}"/>
              </a:ext>
            </a:extLst>
          </p:cNvPr>
          <p:cNvSpPr>
            <a:spLocks noGrp="1"/>
          </p:cNvSpPr>
          <p:nvPr>
            <p:ph idx="1"/>
          </p:nvPr>
        </p:nvSpPr>
        <p:spPr>
          <a:xfrm>
            <a:off x="0" y="609600"/>
            <a:ext cx="9144000" cy="5754615"/>
          </a:xfrm>
        </p:spPr>
        <p:txBody>
          <a:bodyPr>
            <a:normAutofit fontScale="92500" lnSpcReduction="20000"/>
          </a:bodyPr>
          <a:lstStyle/>
          <a:p>
            <a:pPr marL="0" indent="0">
              <a:buNone/>
            </a:pPr>
            <a:r>
              <a:rPr lang="en-ZA" dirty="0"/>
              <a:t>Three aspects:</a:t>
            </a:r>
          </a:p>
          <a:p>
            <a:pPr lvl="1"/>
            <a:r>
              <a:rPr lang="en-ZA" dirty="0"/>
              <a:t>Capacity building workshops:</a:t>
            </a:r>
          </a:p>
          <a:p>
            <a:pPr marL="1257300" lvl="2" indent="-342900" algn="just">
              <a:lnSpc>
                <a:spcPct val="120000"/>
              </a:lnSpc>
              <a:buFont typeface="+mj-lt"/>
              <a:buAutoNum type="arabicPeriod"/>
            </a:pPr>
            <a:r>
              <a:rPr lang="en-GB" i="1" dirty="0">
                <a:solidFill>
                  <a:srgbClr val="000000"/>
                </a:solidFill>
                <a:effectLst/>
                <a:latin typeface="Arial" panose="020B0604020202020204" pitchFamily="34" charset="0"/>
                <a:ea typeface="Times New Roman" panose="02020603050405020304" pitchFamily="18" charset="0"/>
              </a:rPr>
              <a:t>An overview of Classification, Reserve and RQOs as RDM tools in IWRM</a:t>
            </a:r>
            <a:r>
              <a:rPr lang="en-GB" dirty="0">
                <a:solidFill>
                  <a:srgbClr val="000000"/>
                </a:solidFill>
                <a:effectLst/>
                <a:latin typeface="Arial" panose="020B0604020202020204" pitchFamily="34" charset="0"/>
                <a:ea typeface="Times New Roman" panose="02020603050405020304" pitchFamily="18" charset="0"/>
              </a:rPr>
              <a:t>; proposed for May 2022</a:t>
            </a:r>
            <a:r>
              <a:rPr lang="en-GB" i="1" dirty="0">
                <a:solidFill>
                  <a:srgbClr val="000000"/>
                </a:solidFill>
                <a:effectLst/>
                <a:latin typeface="Arial" panose="020B0604020202020204" pitchFamily="34" charset="0"/>
                <a:ea typeface="Times New Roman" panose="02020603050405020304" pitchFamily="18" charset="0"/>
              </a:rPr>
              <a:t>.</a:t>
            </a:r>
          </a:p>
          <a:p>
            <a:pPr marL="1257300" lvl="2" indent="-342900" algn="just">
              <a:lnSpc>
                <a:spcPct val="120000"/>
              </a:lnSpc>
              <a:buFont typeface="+mj-lt"/>
              <a:buAutoNum type="arabicPeriod"/>
            </a:pPr>
            <a:r>
              <a:rPr lang="en-GB" i="1" dirty="0">
                <a:solidFill>
                  <a:srgbClr val="000000"/>
                </a:solidFill>
                <a:effectLst/>
                <a:latin typeface="Arial" panose="020B0604020202020204" pitchFamily="34" charset="0"/>
                <a:ea typeface="Times New Roman" panose="02020603050405020304" pitchFamily="18" charset="0"/>
              </a:rPr>
              <a:t>Operational scenarios – selection, modelling and evaluation – and Classes; </a:t>
            </a:r>
            <a:r>
              <a:rPr lang="en-GB" dirty="0">
                <a:solidFill>
                  <a:srgbClr val="000000"/>
                </a:solidFill>
                <a:effectLst/>
                <a:latin typeface="Arial" panose="020B0604020202020204" pitchFamily="34" charset="0"/>
                <a:ea typeface="Times New Roman" panose="02020603050405020304" pitchFamily="18" charset="0"/>
              </a:rPr>
              <a:t>proposed for August 2023.</a:t>
            </a:r>
          </a:p>
          <a:p>
            <a:pPr marL="1257300" lvl="2" indent="-342900" algn="just">
              <a:lnSpc>
                <a:spcPct val="120000"/>
              </a:lnSpc>
              <a:buFont typeface="+mj-lt"/>
              <a:buAutoNum type="arabicPeriod"/>
            </a:pPr>
            <a:r>
              <a:rPr lang="en-GB" i="1" dirty="0">
                <a:solidFill>
                  <a:srgbClr val="000000"/>
                </a:solidFill>
                <a:effectLst/>
                <a:latin typeface="Arial" panose="020B0604020202020204" pitchFamily="34" charset="0"/>
                <a:ea typeface="Times New Roman" panose="02020603050405020304" pitchFamily="18" charset="0"/>
              </a:rPr>
              <a:t>RQOs and gazetting; </a:t>
            </a:r>
            <a:r>
              <a:rPr lang="en-GB" dirty="0">
                <a:solidFill>
                  <a:srgbClr val="000000"/>
                </a:solidFill>
                <a:effectLst/>
                <a:latin typeface="Arial" panose="020B0604020202020204" pitchFamily="34" charset="0"/>
                <a:ea typeface="Times New Roman" panose="02020603050405020304" pitchFamily="18" charset="0"/>
              </a:rPr>
              <a:t>proposed for December 2023.</a:t>
            </a:r>
            <a:endParaRPr lang="en-ZA" dirty="0">
              <a:solidFill>
                <a:srgbClr val="000000"/>
              </a:solidFill>
              <a:effectLst/>
              <a:latin typeface="Arial" panose="020B0604020202020204" pitchFamily="34" charset="0"/>
              <a:ea typeface="Times New Roman" panose="02020603050405020304" pitchFamily="18" charset="0"/>
            </a:endParaRPr>
          </a:p>
          <a:p>
            <a:pPr lvl="1"/>
            <a:r>
              <a:rPr lang="en-ZA" dirty="0"/>
              <a:t>Mentorship programme: designed for Mr Mnisi (focus on estuaries) and Ms Makanda (focus on wetlands).</a:t>
            </a:r>
          </a:p>
          <a:p>
            <a:pPr lvl="1"/>
            <a:r>
              <a:rPr lang="en-ZA" dirty="0"/>
              <a:t>Stakeholder capacitation sessions: important sessions to develop understanding of terminology, concepts and input required.</a:t>
            </a:r>
          </a:p>
          <a:p>
            <a:pPr lvl="2">
              <a:buFont typeface="Wingdings" panose="05000000000000000000" pitchFamily="2" charset="2"/>
              <a:buChar char="§"/>
            </a:pPr>
            <a:r>
              <a:rPr lang="en-ZA" dirty="0"/>
              <a:t>For example, session proposed on Day 1 of back-to-back PSC meetings in Dec 2022 to discuss aspects of determining EWRs and scenario planning and contributions.</a:t>
            </a:r>
          </a:p>
        </p:txBody>
      </p:sp>
    </p:spTree>
    <p:extLst>
      <p:ext uri="{BB962C8B-B14F-4D97-AF65-F5344CB8AC3E}">
        <p14:creationId xmlns:p14="http://schemas.microsoft.com/office/powerpoint/2010/main" val="264039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381000"/>
            <a:ext cx="8229600" cy="1143000"/>
          </a:xfrm>
        </p:spPr>
        <p:txBody>
          <a:bodyPr/>
          <a:lstStyle/>
          <a:p>
            <a:r>
              <a:rPr lang="en-US" dirty="0"/>
              <a:t/>
            </a:r>
            <a:br>
              <a:rPr lang="en-US" dirty="0"/>
            </a:br>
            <a:r>
              <a:rPr lang="en-US" dirty="0" err="1"/>
              <a:t>Programme</a:t>
            </a:r>
            <a:r>
              <a:rPr lang="en-US" dirty="0"/>
              <a:t/>
            </a:r>
            <a:br>
              <a:rPr lang="en-US" dirty="0"/>
            </a:br>
            <a:r>
              <a:rPr lang="en-US" dirty="0"/>
              <a:t/>
            </a:r>
            <a:br>
              <a:rPr lang="en-US" dirty="0"/>
            </a:b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(Chap 6 of Inception Report)</a:t>
            </a:r>
            <a:r>
              <a:rPr lang="en-US" dirty="0"/>
              <a:t/>
            </a:r>
            <a:br>
              <a:rPr lang="en-US" dirty="0"/>
            </a:br>
            <a:r>
              <a:rPr lang="en-US" dirty="0"/>
              <a:t/>
            </a:r>
            <a:br>
              <a:rPr lang="en-US" dirty="0"/>
            </a:br>
            <a:r>
              <a:rPr lang="en-US" dirty="0"/>
              <a:t>(C Seago)</a:t>
            </a:r>
            <a:endParaRPr lang="en-ZA" dirty="0"/>
          </a:p>
        </p:txBody>
      </p:sp>
    </p:spTree>
    <p:extLst>
      <p:ext uri="{BB962C8B-B14F-4D97-AF65-F5344CB8AC3E}">
        <p14:creationId xmlns:p14="http://schemas.microsoft.com/office/powerpoint/2010/main" val="304772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E171F-29D5-4E62-BFC9-7AA9A625A522}"/>
              </a:ext>
            </a:extLst>
          </p:cNvPr>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569C0CF0-2FF2-45F4-9A2C-A9A91562F2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7312"/>
            <a:ext cx="9144000" cy="6683375"/>
          </a:xfrm>
          <a:prstGeom prst="rect">
            <a:avLst/>
          </a:prstGeom>
          <a:noFill/>
          <a:ln>
            <a:noFill/>
          </a:ln>
        </p:spPr>
      </p:pic>
    </p:spTree>
    <p:extLst>
      <p:ext uri="{BB962C8B-B14F-4D97-AF65-F5344CB8AC3E}">
        <p14:creationId xmlns:p14="http://schemas.microsoft.com/office/powerpoint/2010/main" val="250672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685800"/>
            <a:ext cx="8229600" cy="1143000"/>
          </a:xfrm>
        </p:spPr>
        <p:txBody>
          <a:bodyPr/>
          <a:lstStyle/>
          <a:p>
            <a:r>
              <a:rPr lang="en-US" dirty="0"/>
              <a:t/>
            </a:r>
            <a:br>
              <a:rPr lang="en-US" dirty="0"/>
            </a:br>
            <a:r>
              <a:rPr lang="en-US" dirty="0"/>
              <a:t>Other important aspects &amp; upcoming deliverables</a:t>
            </a:r>
            <a:br>
              <a:rPr lang="en-US" dirty="0"/>
            </a:br>
            <a:r>
              <a:rPr lang="en-US" dirty="0"/>
              <a:t/>
            </a:r>
            <a:br>
              <a:rPr lang="en-US" dirty="0"/>
            </a:br>
            <a:r>
              <a:rPr lang="en-US" dirty="0"/>
              <a:t/>
            </a:r>
            <a:br>
              <a:rPr lang="en-US" dirty="0"/>
            </a:br>
            <a:r>
              <a:rPr lang="en-US" dirty="0"/>
              <a:t>(C Seago)</a:t>
            </a:r>
            <a:endParaRPr lang="en-ZA" dirty="0"/>
          </a:p>
        </p:txBody>
      </p:sp>
    </p:spTree>
    <p:extLst>
      <p:ext uri="{BB962C8B-B14F-4D97-AF65-F5344CB8AC3E}">
        <p14:creationId xmlns:p14="http://schemas.microsoft.com/office/powerpoint/2010/main" val="365560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C54C0-0BCB-49EF-AE75-C9F489FF16FB}"/>
              </a:ext>
            </a:extLst>
          </p:cNvPr>
          <p:cNvSpPr>
            <a:spLocks noGrp="1"/>
          </p:cNvSpPr>
          <p:nvPr>
            <p:ph idx="1"/>
          </p:nvPr>
        </p:nvSpPr>
        <p:spPr>
          <a:xfrm>
            <a:off x="457200" y="228600"/>
            <a:ext cx="8686800" cy="5897569"/>
          </a:xfrm>
        </p:spPr>
        <p:txBody>
          <a:bodyPr/>
          <a:lstStyle/>
          <a:p>
            <a:r>
              <a:rPr lang="en-US" dirty="0"/>
              <a:t>No Budgets/financial info in inception report, covered in contract</a:t>
            </a:r>
          </a:p>
          <a:p>
            <a:r>
              <a:rPr lang="en-US" dirty="0"/>
              <a:t>Critical role of DWS in delivery path: </a:t>
            </a:r>
            <a:r>
              <a:rPr lang="en-US" dirty="0" err="1"/>
              <a:t>eg</a:t>
            </a:r>
            <a:r>
              <a:rPr lang="en-US" dirty="0"/>
              <a:t> upcoming milestones</a:t>
            </a:r>
          </a:p>
          <a:p>
            <a:pPr lvl="1"/>
            <a:r>
              <a:rPr lang="en-US" dirty="0"/>
              <a:t>Submit draft of milestones 4.3.4 &amp; 4.3.5 in April</a:t>
            </a:r>
          </a:p>
          <a:p>
            <a:pPr lvl="1"/>
            <a:r>
              <a:rPr lang="en-US" dirty="0"/>
              <a:t>Comments and PSC 1 presentation (PMC 2 </a:t>
            </a:r>
            <a:r>
              <a:rPr lang="en-US" dirty="0" err="1"/>
              <a:t>drY</a:t>
            </a:r>
            <a:r>
              <a:rPr lang="en-US" dirty="0"/>
              <a:t> run) required to </a:t>
            </a:r>
            <a:r>
              <a:rPr lang="en-US" dirty="0" err="1"/>
              <a:t>finalise</a:t>
            </a:r>
            <a:r>
              <a:rPr lang="en-US" dirty="0"/>
              <a:t> reports and invoice by due date, May 2022 </a:t>
            </a:r>
          </a:p>
          <a:p>
            <a:pPr lvl="1"/>
            <a:endParaRPr lang="en-ZA" dirty="0"/>
          </a:p>
        </p:txBody>
      </p:sp>
      <p:pic>
        <p:nvPicPr>
          <p:cNvPr id="5" name="Picture 4">
            <a:extLst>
              <a:ext uri="{FF2B5EF4-FFF2-40B4-BE49-F238E27FC236}">
                <a16:creationId xmlns:a16="http://schemas.microsoft.com/office/drawing/2014/main" id="{EA49DE6D-547B-4ECE-8FED-0FB85A655683}"/>
              </a:ext>
            </a:extLst>
          </p:cNvPr>
          <p:cNvPicPr>
            <a:picLocks noChangeAspect="1"/>
          </p:cNvPicPr>
          <p:nvPr/>
        </p:nvPicPr>
        <p:blipFill>
          <a:blip r:embed="rId2"/>
          <a:stretch>
            <a:fillRect/>
          </a:stretch>
        </p:blipFill>
        <p:spPr>
          <a:xfrm>
            <a:off x="1371600" y="4480719"/>
            <a:ext cx="5810250" cy="1645450"/>
          </a:xfrm>
          <a:prstGeom prst="rect">
            <a:avLst/>
          </a:prstGeom>
        </p:spPr>
      </p:pic>
    </p:spTree>
    <p:extLst>
      <p:ext uri="{BB962C8B-B14F-4D97-AF65-F5344CB8AC3E}">
        <p14:creationId xmlns:p14="http://schemas.microsoft.com/office/powerpoint/2010/main" val="726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latin typeface="+mj-lt"/>
              </a:rPr>
              <a:t>6&amp;7: Presentation of Inception Report</a:t>
            </a:r>
            <a:endParaRPr lang="en-ZA" sz="2800" b="1" dirty="0">
              <a:latin typeface="+mj-lt"/>
            </a:endParaRPr>
          </a:p>
        </p:txBody>
      </p:sp>
      <p:cxnSp>
        <p:nvCxnSpPr>
          <p:cNvPr id="5" name="Straight Connector 4"/>
          <p:cNvCxnSpPr/>
          <p:nvPr/>
        </p:nvCxnSpPr>
        <p:spPr>
          <a:xfrm>
            <a:off x="457200" y="7620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pic>
        <p:nvPicPr>
          <p:cNvPr id="7" name="Picture 6" descr="Graphical user interface, website&#10;&#10;Description automatically generated">
            <a:extLst>
              <a:ext uri="{FF2B5EF4-FFF2-40B4-BE49-F238E27FC236}">
                <a16:creationId xmlns:a16="http://schemas.microsoft.com/office/drawing/2014/main" id="{5F916828-7ED3-4C52-82D8-03FDE5999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38200"/>
            <a:ext cx="4267200" cy="6024921"/>
          </a:xfrm>
          <a:prstGeom prst="rect">
            <a:avLst/>
          </a:prstGeom>
        </p:spPr>
      </p:pic>
      <p:pic>
        <p:nvPicPr>
          <p:cNvPr id="1026" name="Picture 2" descr="Euro Rectangular Boardroom Table – Macphersons">
            <a:extLst>
              <a:ext uri="{FF2B5EF4-FFF2-40B4-BE49-F238E27FC236}">
                <a16:creationId xmlns:a16="http://schemas.microsoft.com/office/drawing/2014/main" id="{EE8ED189-7DB7-4264-9D9E-31A219B64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043" y="17526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2800" b="1" dirty="0">
                <a:latin typeface="+mj-lt"/>
              </a:rPr>
              <a:t>Study Area </a:t>
            </a:r>
            <a:endParaRPr lang="en-ZA" sz="2800" b="1" dirty="0">
              <a:latin typeface="+mj-lt"/>
            </a:endParaRPr>
          </a:p>
        </p:txBody>
      </p:sp>
      <p:cxnSp>
        <p:nvCxnSpPr>
          <p:cNvPr id="5" name="Straight Connector 4"/>
          <p:cNvCxnSpPr/>
          <p:nvPr/>
        </p:nvCxnSpPr>
        <p:spPr>
          <a:xfrm>
            <a:off x="457200" y="5334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4E2778F-25BE-4FE7-A5D3-20E5569B4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686163"/>
            <a:ext cx="5651183" cy="6164767"/>
          </a:xfrm>
          <a:prstGeom prst="rect">
            <a:avLst/>
          </a:prstGeom>
        </p:spPr>
      </p:pic>
    </p:spTree>
    <p:extLst>
      <p:ext uri="{BB962C8B-B14F-4D97-AF65-F5344CB8AC3E}">
        <p14:creationId xmlns:p14="http://schemas.microsoft.com/office/powerpoint/2010/main" val="17405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latin typeface="+mj-lt"/>
              </a:rPr>
              <a:t>Table of Contents</a:t>
            </a:r>
            <a:endParaRPr lang="en-ZA" sz="2800" b="1" dirty="0">
              <a:latin typeface="+mj-lt"/>
            </a:endParaRPr>
          </a:p>
        </p:txBody>
      </p:sp>
      <p:cxnSp>
        <p:nvCxnSpPr>
          <p:cNvPr id="5" name="Straight Connector 4"/>
          <p:cNvCxnSpPr/>
          <p:nvPr/>
        </p:nvCxnSpPr>
        <p:spPr>
          <a:xfrm>
            <a:off x="457200" y="7620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D5E13F6-E29B-41BB-BED3-ADBF5002DE04}"/>
              </a:ext>
            </a:extLst>
          </p:cNvPr>
          <p:cNvPicPr>
            <a:picLocks noChangeAspect="1"/>
          </p:cNvPicPr>
          <p:nvPr/>
        </p:nvPicPr>
        <p:blipFill>
          <a:blip r:embed="rId2"/>
          <a:stretch>
            <a:fillRect/>
          </a:stretch>
        </p:blipFill>
        <p:spPr>
          <a:xfrm>
            <a:off x="152400" y="842024"/>
            <a:ext cx="4038600" cy="6015976"/>
          </a:xfrm>
          <a:prstGeom prst="rect">
            <a:avLst/>
          </a:prstGeom>
        </p:spPr>
      </p:pic>
      <p:pic>
        <p:nvPicPr>
          <p:cNvPr id="10" name="Picture 9">
            <a:extLst>
              <a:ext uri="{FF2B5EF4-FFF2-40B4-BE49-F238E27FC236}">
                <a16:creationId xmlns:a16="http://schemas.microsoft.com/office/drawing/2014/main" id="{B9EF2B40-173B-4CE6-AB4A-9129BEBE1CE7}"/>
              </a:ext>
            </a:extLst>
          </p:cNvPr>
          <p:cNvPicPr>
            <a:picLocks noChangeAspect="1"/>
          </p:cNvPicPr>
          <p:nvPr/>
        </p:nvPicPr>
        <p:blipFill>
          <a:blip r:embed="rId3"/>
          <a:stretch>
            <a:fillRect/>
          </a:stretch>
        </p:blipFill>
        <p:spPr>
          <a:xfrm>
            <a:off x="4293586" y="1417638"/>
            <a:ext cx="4850414" cy="5441327"/>
          </a:xfrm>
          <a:prstGeom prst="rect">
            <a:avLst/>
          </a:prstGeom>
        </p:spPr>
      </p:pic>
    </p:spTree>
    <p:extLst>
      <p:ext uri="{BB962C8B-B14F-4D97-AF65-F5344CB8AC3E}">
        <p14:creationId xmlns:p14="http://schemas.microsoft.com/office/powerpoint/2010/main" val="43505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797-36CC-4634-BF04-BEA4953D9079}"/>
              </a:ext>
            </a:extLst>
          </p:cNvPr>
          <p:cNvSpPr>
            <a:spLocks noGrp="1"/>
          </p:cNvSpPr>
          <p:nvPr>
            <p:ph type="title"/>
          </p:nvPr>
        </p:nvSpPr>
        <p:spPr>
          <a:xfrm>
            <a:off x="457200" y="914400"/>
            <a:ext cx="8229600" cy="1143000"/>
          </a:xfrm>
        </p:spPr>
        <p:txBody>
          <a:bodyPr/>
          <a:lstStyle/>
          <a:p>
            <a:r>
              <a:rPr lang="en-US" dirty="0"/>
              <a:t>Technical Tasks:</a:t>
            </a:r>
            <a:br>
              <a:rPr lang="en-US" dirty="0"/>
            </a:br>
            <a:r>
              <a:rPr lang="en-US" dirty="0"/>
              <a:t>Approach</a:t>
            </a:r>
            <a:br>
              <a:rPr lang="en-US" dirty="0"/>
            </a:br>
            <a:r>
              <a:rPr lang="en-US" dirty="0"/>
              <a:t/>
            </a:r>
            <a:br>
              <a:rPr lang="en-US" dirty="0"/>
            </a:br>
            <a:r>
              <a:rPr lang="en-US" sz="3200" dirty="0">
                <a:solidFill>
                  <a:srgbClr val="FF0000"/>
                </a:solidFill>
              </a:rPr>
              <a:t>(Chap 4 of Inception Report)</a:t>
            </a:r>
            <a:br>
              <a:rPr lang="en-US" sz="3200" dirty="0">
                <a:solidFill>
                  <a:srgbClr val="FF0000"/>
                </a:solidFill>
              </a:rPr>
            </a:br>
            <a:r>
              <a:rPr lang="en-US" dirty="0"/>
              <a:t/>
            </a:r>
            <a:br>
              <a:rPr lang="en-US" dirty="0"/>
            </a:br>
            <a:r>
              <a:rPr lang="en-US" dirty="0"/>
              <a:t>(D Louw)</a:t>
            </a:r>
            <a:endParaRPr lang="en-ZA" dirty="0"/>
          </a:p>
        </p:txBody>
      </p:sp>
    </p:spTree>
    <p:extLst>
      <p:ext uri="{BB962C8B-B14F-4D97-AF65-F5344CB8AC3E}">
        <p14:creationId xmlns:p14="http://schemas.microsoft.com/office/powerpoint/2010/main" val="132953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1523171" y="76200"/>
            <a:ext cx="6097657" cy="415498"/>
          </a:xfrm>
          <a:prstGeom prst="rect">
            <a:avLst/>
          </a:prstGeom>
          <a:noFill/>
        </p:spPr>
        <p:txBody>
          <a:bodyPr wrap="square" rtlCol="0">
            <a:spAutoFit/>
          </a:bodyPr>
          <a:lstStyle/>
          <a:p>
            <a:pPr algn="ctr"/>
            <a:r>
              <a:rPr lang="en-ZA" sz="2100" b="1" dirty="0">
                <a:cs typeface="Arial" panose="020B0604020202020204" pitchFamily="34" charset="0"/>
              </a:rPr>
              <a:t>TECHNICAL TASKS: PROJECT PLAN</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9513" y="762000"/>
            <a:ext cx="8991600" cy="4939814"/>
          </a:xfrm>
          <a:prstGeom prst="rect">
            <a:avLst/>
          </a:prstGeom>
          <a:noFill/>
        </p:spPr>
        <p:txBody>
          <a:bodyPr wrap="square" rtlCol="0">
            <a:spAutoFit/>
          </a:bodyPr>
          <a:lstStyle/>
          <a:p>
            <a:pPr marL="214313" indent="-214313">
              <a:buFont typeface="Wingdings" panose="05000000000000000000" pitchFamily="2" charset="2"/>
              <a:buChar char="q"/>
            </a:pPr>
            <a:r>
              <a:rPr lang="en-ZA" sz="2100" dirty="0"/>
              <a:t>Project plan consists of a series of steps according to the approved integrated steps for Classification, Reserve and RQOs.</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The basis of these steps is to build a picture starting with study area description and ending with a description of the future state of the study area and its resources and how to achieve it.</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Reserve tells you what is necessary for a certain ecological state as well as the Basic Human Needs Required.</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Classification provides the balance between use and protection leading to a defined future state of the environment.</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RQOs  provides the means to measure through monitoring whether one has achieved the balance (state) defined during classification.</a:t>
            </a:r>
            <a:endParaRPr lang="en-GB" sz="2100" dirty="0"/>
          </a:p>
        </p:txBody>
      </p:sp>
    </p:spTree>
    <p:extLst>
      <p:ext uri="{BB962C8B-B14F-4D97-AF65-F5344CB8AC3E}">
        <p14:creationId xmlns:p14="http://schemas.microsoft.com/office/powerpoint/2010/main" val="121351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1523171" y="76200"/>
            <a:ext cx="6097657" cy="738664"/>
          </a:xfrm>
          <a:prstGeom prst="rect">
            <a:avLst/>
          </a:prstGeom>
          <a:noFill/>
        </p:spPr>
        <p:txBody>
          <a:bodyPr wrap="square" rtlCol="0">
            <a:spAutoFit/>
          </a:bodyPr>
          <a:lstStyle/>
          <a:p>
            <a:pPr algn="ctr"/>
            <a:r>
              <a:rPr lang="en-ZA" sz="2100" b="1" dirty="0">
                <a:cs typeface="Arial" panose="020B0604020202020204" pitchFamily="34" charset="0"/>
              </a:rPr>
              <a:t>STEP 1 AND 2: Status quo, importance and priorities, delineation into units</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554290" y="1219200"/>
            <a:ext cx="7759976" cy="3693319"/>
          </a:xfrm>
          <a:prstGeom prst="rect">
            <a:avLst/>
          </a:prstGeom>
          <a:noFill/>
        </p:spPr>
        <p:txBody>
          <a:bodyPr wrap="square" rtlCol="0">
            <a:spAutoFit/>
          </a:bodyPr>
          <a:lstStyle/>
          <a:p>
            <a:pPr marL="342900" indent="-342900">
              <a:buFont typeface="Wingdings" panose="05000000000000000000" pitchFamily="2" charset="2"/>
              <a:buChar char="§"/>
            </a:pPr>
            <a:r>
              <a:rPr lang="en-ZA" sz="2600" dirty="0"/>
              <a:t>How do we break the catchment up into manageable units?</a:t>
            </a:r>
          </a:p>
          <a:p>
            <a:pPr marL="342900" indent="-342900">
              <a:buFont typeface="Wingdings" panose="05000000000000000000" pitchFamily="2" charset="2"/>
              <a:buChar char="§"/>
            </a:pPr>
            <a:r>
              <a:rPr lang="en-ZA" sz="2600" dirty="0"/>
              <a:t>What is the status of these units in terms of water resources, ecology, economy, social, water quality etc?</a:t>
            </a:r>
          </a:p>
          <a:p>
            <a:pPr marL="342900" indent="-342900">
              <a:buFont typeface="Wingdings" panose="05000000000000000000" pitchFamily="2" charset="2"/>
              <a:buChar char="§"/>
            </a:pPr>
            <a:r>
              <a:rPr lang="en-ZA" sz="2600" dirty="0"/>
              <a:t>How important (from various perspectives) are the units?</a:t>
            </a:r>
          </a:p>
          <a:p>
            <a:pPr marL="342900" indent="-342900">
              <a:buFont typeface="Wingdings" panose="05000000000000000000" pitchFamily="2" charset="2"/>
              <a:buChar char="§"/>
            </a:pPr>
            <a:r>
              <a:rPr lang="en-ZA" sz="2600" dirty="0"/>
              <a:t>How do we prioritise these units to know where to do detailed work – given the large study area? </a:t>
            </a:r>
          </a:p>
        </p:txBody>
      </p:sp>
    </p:spTree>
    <p:extLst>
      <p:ext uri="{BB962C8B-B14F-4D97-AF65-F5344CB8AC3E}">
        <p14:creationId xmlns:p14="http://schemas.microsoft.com/office/powerpoint/2010/main" val="28635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C341C-AAE2-4F96-BADF-7573AA4E1821}"/>
              </a:ext>
            </a:extLst>
          </p:cNvPr>
          <p:cNvSpPr txBox="1"/>
          <p:nvPr/>
        </p:nvSpPr>
        <p:spPr>
          <a:xfrm>
            <a:off x="1523172" y="76200"/>
            <a:ext cx="6097657" cy="415498"/>
          </a:xfrm>
          <a:prstGeom prst="rect">
            <a:avLst/>
          </a:prstGeom>
          <a:noFill/>
        </p:spPr>
        <p:txBody>
          <a:bodyPr wrap="square" rtlCol="0">
            <a:spAutoFit/>
          </a:bodyPr>
          <a:lstStyle/>
          <a:p>
            <a:pPr algn="ctr"/>
            <a:r>
              <a:rPr lang="en-ZA" sz="2100" b="1" dirty="0">
                <a:cs typeface="Arial" panose="020B0604020202020204" pitchFamily="34" charset="0"/>
              </a:rPr>
              <a:t>STEP 1 AND 2</a:t>
            </a:r>
            <a:endParaRPr lang="en-GB" sz="2100" b="1" dirty="0">
              <a:cs typeface="Arial" panose="020B0604020202020204" pitchFamily="34" charset="0"/>
            </a:endParaRPr>
          </a:p>
        </p:txBody>
      </p:sp>
      <p:sp>
        <p:nvSpPr>
          <p:cNvPr id="5" name="TextBox 4">
            <a:extLst>
              <a:ext uri="{FF2B5EF4-FFF2-40B4-BE49-F238E27FC236}">
                <a16:creationId xmlns:a16="http://schemas.microsoft.com/office/drawing/2014/main" id="{B7449355-FA6E-4C52-B599-2854E56FA53F}"/>
              </a:ext>
            </a:extLst>
          </p:cNvPr>
          <p:cNvSpPr txBox="1"/>
          <p:nvPr/>
        </p:nvSpPr>
        <p:spPr>
          <a:xfrm>
            <a:off x="228600" y="644098"/>
            <a:ext cx="8686800" cy="5262979"/>
          </a:xfrm>
          <a:prstGeom prst="rect">
            <a:avLst/>
          </a:prstGeom>
          <a:noFill/>
        </p:spPr>
        <p:txBody>
          <a:bodyPr wrap="square" rtlCol="0">
            <a:spAutoFit/>
          </a:bodyPr>
          <a:lstStyle/>
          <a:p>
            <a:pPr marL="214313" indent="-214313">
              <a:buFont typeface="Wingdings" panose="05000000000000000000" pitchFamily="2" charset="2"/>
              <a:buChar char="q"/>
            </a:pPr>
            <a:r>
              <a:rPr lang="en-ZA" sz="2100" dirty="0"/>
              <a:t>Large study area (Primary Catchment W) consisting of six secondaries (W1, W2, W3, W4, W5, W7).</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Study area is delineated into </a:t>
            </a:r>
            <a:r>
              <a:rPr lang="en-ZA" sz="2100" dirty="0" err="1"/>
              <a:t>Subquaternary</a:t>
            </a:r>
            <a:r>
              <a:rPr lang="en-ZA" sz="2100" dirty="0"/>
              <a:t> Reaches (SQs).  Delineation available. PES for each (reviewed during this study) and EIS is available for each SQ.</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MANY SQs – therefore group together into Resource Units (RUs).  Resource Units are the scale at which all evaluations are undertaken.</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Group RUs into Integrated Units of Analysis (IUA) – the scale at which Classification is undertaken.  Each IUA consists therefore of RUs and this represents an IUA and its Catchment Configuration.</a:t>
            </a:r>
          </a:p>
          <a:p>
            <a:pPr marL="214313" indent="-214313">
              <a:buFont typeface="Wingdings" panose="05000000000000000000" pitchFamily="2" charset="2"/>
              <a:buChar char="q"/>
            </a:pPr>
            <a:endParaRPr lang="en-ZA" sz="2100" dirty="0"/>
          </a:p>
          <a:p>
            <a:pPr marL="214313" indent="-214313">
              <a:buFont typeface="Wingdings" panose="05000000000000000000" pitchFamily="2" charset="2"/>
              <a:buChar char="q"/>
            </a:pPr>
            <a:r>
              <a:rPr lang="en-ZA" sz="2100" dirty="0"/>
              <a:t>All information captured in a working spreadsheet which forms the basis of all classification results.  </a:t>
            </a:r>
          </a:p>
        </p:txBody>
      </p:sp>
    </p:spTree>
    <p:extLst>
      <p:ext uri="{BB962C8B-B14F-4D97-AF65-F5344CB8AC3E}">
        <p14:creationId xmlns:p14="http://schemas.microsoft.com/office/powerpoint/2010/main" val="3245731550"/>
      </p:ext>
    </p:extLst>
  </p:cSld>
  <p:clrMapOvr>
    <a:masterClrMapping/>
  </p:clrMapOvr>
</p:sld>
</file>

<file path=ppt/theme/theme1.xml><?xml version="1.0" encoding="utf-8"?>
<a:theme xmlns:a="http://schemas.openxmlformats.org/drawingml/2006/main" name="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CO-BRANDED DHS &amp; DWS PRESENTATION.pot</Template>
  <TotalTime>8789</TotalTime>
  <Words>1988</Words>
  <Application>Microsoft Office PowerPoint</Application>
  <PresentationFormat>On-screen Show (4:3)</PresentationFormat>
  <Paragraphs>196</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Gill Snas</vt:lpstr>
      <vt:lpstr>Times New Roman</vt:lpstr>
      <vt:lpstr>Wingdings</vt:lpstr>
      <vt:lpstr>CO-BRANDED DHS &amp; DWS PRESENTATION</vt:lpstr>
      <vt:lpstr>CLASSIFICATION OF SIGNIFICANT WATER RESOURCES AND DETERMINATION OF RESOURCE QUALITY OBJECTIVES FOR WATER RESOURCES IN THE USUTU TO MHLATHUZE CATCHMENTS (WP11387)  </vt:lpstr>
      <vt:lpstr>Agenda </vt:lpstr>
      <vt:lpstr>6&amp;7: Presentation of Inception Report</vt:lpstr>
      <vt:lpstr>Study Area </vt:lpstr>
      <vt:lpstr>Table of Contents</vt:lpstr>
      <vt:lpstr>Technical Tasks: Approach  (Chap 4 of Inception Report)  (D Louw)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Analysis  (Chap 2 of Inception Report)  (C Seago)</vt:lpstr>
      <vt:lpstr>Hydrology &amp; Water Resources</vt:lpstr>
      <vt:lpstr>River Reserve</vt:lpstr>
      <vt:lpstr>Estuary Reserve</vt:lpstr>
      <vt:lpstr>Wetlands</vt:lpstr>
      <vt:lpstr> Management &amp; Meetings  (Chap 3.3 of Inception Report)  (C Seago)</vt:lpstr>
      <vt:lpstr>PowerPoint Presentation</vt:lpstr>
      <vt:lpstr> Stakeholder Database &amp; Engagement Plan  (Appendix B of Inception Report)  (A Lotter)</vt:lpstr>
      <vt:lpstr>Stakeholder Database and Establishment of PSC</vt:lpstr>
      <vt:lpstr>POPI Act</vt:lpstr>
      <vt:lpstr> Capacity Building  (Appendix C of Inception Report)  (P Scherman)</vt:lpstr>
      <vt:lpstr>CAPACITY BUILDING</vt:lpstr>
      <vt:lpstr> Programme  (Chap 6 of Inception Report)  (C Seago)</vt:lpstr>
      <vt:lpstr>PowerPoint Presentation</vt:lpstr>
      <vt:lpstr> Other important aspects &amp; upcoming deliverables   (C Seago)</vt:lpstr>
      <vt:lpstr>PowerPoint Presentation</vt:lpstr>
    </vt:vector>
  </TitlesOfParts>
  <Company>Department of Housing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DOH 3</dc:creator>
  <cp:lastModifiedBy>Makanda Cornelia Koleka</cp:lastModifiedBy>
  <cp:revision>293</cp:revision>
  <dcterms:created xsi:type="dcterms:W3CDTF">2013-08-12T09:46:59Z</dcterms:created>
  <dcterms:modified xsi:type="dcterms:W3CDTF">2022-02-11T07:21:05Z</dcterms:modified>
</cp:coreProperties>
</file>